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handoutMasterIdLst>
    <p:handoutMasterId r:id="rId24"/>
  </p:handoutMasterIdLst>
  <p:sldIdLst>
    <p:sldId id="1365" r:id="rId3"/>
    <p:sldId id="257" r:id="rId4"/>
    <p:sldId id="1465" r:id="rId5"/>
    <p:sldId id="275" r:id="rId6"/>
    <p:sldId id="276" r:id="rId7"/>
    <p:sldId id="277" r:id="rId8"/>
    <p:sldId id="278" r:id="rId9"/>
    <p:sldId id="279" r:id="rId10"/>
    <p:sldId id="281" r:id="rId11"/>
    <p:sldId id="284" r:id="rId12"/>
    <p:sldId id="285" r:id="rId13"/>
    <p:sldId id="286" r:id="rId14"/>
    <p:sldId id="288" r:id="rId15"/>
    <p:sldId id="1468" r:id="rId16"/>
    <p:sldId id="289" r:id="rId17"/>
    <p:sldId id="287" r:id="rId18"/>
    <p:sldId id="290" r:id="rId19"/>
    <p:sldId id="291" r:id="rId20"/>
    <p:sldId id="294" r:id="rId21"/>
    <p:sldId id="295"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4FCE8F-5D41-495E-9B61-B1C18051E9A8}"/>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Class – The Book Of Revelation (84)</a:t>
            </a:r>
          </a:p>
        </p:txBody>
      </p:sp>
      <p:sp>
        <p:nvSpPr>
          <p:cNvPr id="3" name="Date Placeholder 2">
            <a:extLst>
              <a:ext uri="{FF2B5EF4-FFF2-40B4-BE49-F238E27FC236}">
                <a16:creationId xmlns:a16="http://schemas.microsoft.com/office/drawing/2014/main" id="{3CE0139A-46F0-4335-A4FD-7BE687468B28}"/>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10/17/2021 am class</a:t>
            </a:r>
          </a:p>
        </p:txBody>
      </p:sp>
      <p:sp>
        <p:nvSpPr>
          <p:cNvPr id="4" name="Footer Placeholder 3">
            <a:extLst>
              <a:ext uri="{FF2B5EF4-FFF2-40B4-BE49-F238E27FC236}">
                <a16:creationId xmlns:a16="http://schemas.microsoft.com/office/drawing/2014/main" id="{C415374B-9911-4B3E-92A8-8BAE461E90A5}"/>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662DDEC4-D86B-4B43-B5E0-D86779DA0259}"/>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1C070D9A-9398-408A-A566-C58D844CE596}"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38563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Class – The Book Of Revelation (84)</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10/17/2021 am class</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8B73772D-0DAA-472B-97C9-5FA988560123}" type="slidenum">
              <a:rPr lang="en-US" smtClean="0"/>
              <a:t>‹#›</a:t>
            </a:fld>
            <a:endParaRPr lang="en-US"/>
          </a:p>
        </p:txBody>
      </p:sp>
    </p:spTree>
    <p:extLst>
      <p:ext uri="{BB962C8B-B14F-4D97-AF65-F5344CB8AC3E}">
        <p14:creationId xmlns:p14="http://schemas.microsoft.com/office/powerpoint/2010/main" val="396414903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4FA0AD-EEF8-48B0-A9B3-3F07982201F2}"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89054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FA0AD-EEF8-48B0-A9B3-3F07982201F2}"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90095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FA0AD-EEF8-48B0-A9B3-3F07982201F2}"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61386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312898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1615697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7378760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089547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754418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3382591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231836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1506075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FA0AD-EEF8-48B0-A9B3-3F07982201F2}"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2334953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319187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5822958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501750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9976172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130753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077138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68995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4009428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3942872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FA0AD-EEF8-48B0-A9B3-3F07982201F2}"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75818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FA0AD-EEF8-48B0-A9B3-3F07982201F2}"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75387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4FA0AD-EEF8-48B0-A9B3-3F07982201F2}"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46767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FA0AD-EEF8-48B0-A9B3-3F07982201F2}"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63711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FA0AD-EEF8-48B0-A9B3-3F07982201F2}"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271469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FA0AD-EEF8-48B0-A9B3-3F07982201F2}"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129917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FA0AD-EEF8-48B0-A9B3-3F07982201F2}"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BC92E-A4CE-4943-9640-192D45B1A61D}" type="slidenum">
              <a:rPr lang="en-US" smtClean="0"/>
              <a:t>‹#›</a:t>
            </a:fld>
            <a:endParaRPr lang="en-US"/>
          </a:p>
        </p:txBody>
      </p:sp>
    </p:spTree>
    <p:extLst>
      <p:ext uri="{BB962C8B-B14F-4D97-AF65-F5344CB8AC3E}">
        <p14:creationId xmlns:p14="http://schemas.microsoft.com/office/powerpoint/2010/main" val="3506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FA0AD-EEF8-48B0-A9B3-3F07982201F2}" type="datetimeFigureOut">
              <a:rPr lang="en-US" smtClean="0"/>
              <a:t>10/23/2021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BC92E-A4CE-4943-9640-192D45B1A61D}" type="slidenum">
              <a:rPr lang="en-US" smtClean="0"/>
              <a:t>‹#›</a:t>
            </a:fld>
            <a:endParaRPr lang="en-US"/>
          </a:p>
        </p:txBody>
      </p:sp>
    </p:spTree>
    <p:extLst>
      <p:ext uri="{BB962C8B-B14F-4D97-AF65-F5344CB8AC3E}">
        <p14:creationId xmlns:p14="http://schemas.microsoft.com/office/powerpoint/2010/main" val="2119277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778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October 17,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572"/>
            <a:ext cx="8229600" cy="792162"/>
          </a:xfrm>
          <a:solidFill>
            <a:schemeClr val="bg1"/>
          </a:solidFill>
        </p:spPr>
        <p:txBody>
          <a:bodyPr>
            <a:spAutoFit/>
          </a:bodyPr>
          <a:lstStyle/>
          <a:p>
            <a:r>
              <a:rPr lang="en-US" b="1" cap="small" dirty="0">
                <a:latin typeface="Elephant" pitchFamily="18" charset="0"/>
              </a:rPr>
              <a:t>Description of the City</a:t>
            </a:r>
          </a:p>
        </p:txBody>
      </p:sp>
      <p:sp>
        <p:nvSpPr>
          <p:cNvPr id="3" name="Content Placeholder 2"/>
          <p:cNvSpPr>
            <a:spLocks noGrp="1"/>
          </p:cNvSpPr>
          <p:nvPr>
            <p:ph idx="1"/>
          </p:nvPr>
        </p:nvSpPr>
        <p:spPr>
          <a:xfrm>
            <a:off x="94267" y="1539123"/>
            <a:ext cx="8917757" cy="5078313"/>
          </a:xfrm>
          <a:solidFill>
            <a:schemeClr val="bg1"/>
          </a:solidFill>
        </p:spPr>
        <p:txBody>
          <a:bodyPr wrap="square">
            <a:spAutoFit/>
          </a:bodyPr>
          <a:lstStyle/>
          <a:p>
            <a:pPr>
              <a:spcBef>
                <a:spcPts val="0"/>
              </a:spcBef>
            </a:pPr>
            <a:r>
              <a:rPr lang="en-US" sz="2700" dirty="0">
                <a:latin typeface="Book Antiqua" panose="02040602050305030304" pitchFamily="18" charset="0"/>
              </a:rPr>
              <a:t>Wall was </a:t>
            </a:r>
            <a:r>
              <a:rPr lang="en-US" sz="2700" b="1" dirty="0">
                <a:latin typeface="Book Antiqua" panose="02040602050305030304" pitchFamily="18" charset="0"/>
              </a:rPr>
              <a:t>great and high</a:t>
            </a:r>
          </a:p>
          <a:p>
            <a:pPr lvl="1">
              <a:spcBef>
                <a:spcPts val="0"/>
              </a:spcBef>
            </a:pPr>
            <a:r>
              <a:rPr lang="en-US" sz="2700" dirty="0">
                <a:latin typeface="Book Antiqua" pitchFamily="18" charset="0"/>
              </a:rPr>
              <a:t>Built as protection for ancient cities – thick high wall</a:t>
            </a:r>
          </a:p>
          <a:p>
            <a:pPr>
              <a:spcBef>
                <a:spcPts val="0"/>
              </a:spcBef>
            </a:pPr>
            <a:r>
              <a:rPr lang="en-US" sz="2700" b="1" dirty="0">
                <a:latin typeface="Book Antiqua" panose="02040602050305030304" pitchFamily="18" charset="0"/>
              </a:rPr>
              <a:t>12 gates</a:t>
            </a:r>
            <a:r>
              <a:rPr lang="en-US" sz="2700" dirty="0">
                <a:latin typeface="Book Antiqua" panose="02040602050305030304" pitchFamily="18" charset="0"/>
              </a:rPr>
              <a:t> – </a:t>
            </a:r>
            <a:r>
              <a:rPr lang="en-US" sz="2700" b="1" dirty="0">
                <a:latin typeface="Book Antiqua" panose="02040602050305030304" pitchFamily="18" charset="0"/>
              </a:rPr>
              <a:t>12 angels </a:t>
            </a:r>
            <a:r>
              <a:rPr lang="en-US" sz="2700" dirty="0">
                <a:latin typeface="Book Antiqua" pitchFamily="18" charset="0"/>
              </a:rPr>
              <a:t>at the gates</a:t>
            </a:r>
          </a:p>
          <a:p>
            <a:pPr lvl="1">
              <a:spcBef>
                <a:spcPts val="0"/>
              </a:spcBef>
            </a:pPr>
            <a:r>
              <a:rPr lang="en-US" sz="2700" dirty="0">
                <a:latin typeface="Book Antiqua" pitchFamily="18" charset="0"/>
              </a:rPr>
              <a:t>People of God – only those who maintained garments may enter. Abundant entrance.</a:t>
            </a:r>
            <a:br>
              <a:rPr lang="en-US" sz="2700" dirty="0">
                <a:latin typeface="Book Antiqua" pitchFamily="18" charset="0"/>
              </a:rPr>
            </a:br>
            <a:r>
              <a:rPr lang="en-US" sz="2700" dirty="0">
                <a:latin typeface="Book Antiqua" pitchFamily="18" charset="0"/>
              </a:rPr>
              <a:t>2 Peter 1:11</a:t>
            </a:r>
          </a:p>
          <a:p>
            <a:pPr>
              <a:spcBef>
                <a:spcPts val="0"/>
              </a:spcBef>
            </a:pPr>
            <a:r>
              <a:rPr lang="en-US" sz="2700" b="1" dirty="0">
                <a:latin typeface="Book Antiqua" panose="02040602050305030304" pitchFamily="18" charset="0"/>
              </a:rPr>
              <a:t>Names</a:t>
            </a:r>
            <a:r>
              <a:rPr lang="en-US" sz="2700" dirty="0">
                <a:latin typeface="Book Antiqua" pitchFamily="18" charset="0"/>
              </a:rPr>
              <a:t> written on the gates</a:t>
            </a:r>
          </a:p>
          <a:p>
            <a:pPr>
              <a:spcBef>
                <a:spcPts val="0"/>
              </a:spcBef>
            </a:pPr>
            <a:r>
              <a:rPr lang="en-US" sz="2700" dirty="0">
                <a:latin typeface="Book Antiqua" pitchFamily="18" charset="0"/>
              </a:rPr>
              <a:t>Names of the </a:t>
            </a:r>
            <a:r>
              <a:rPr lang="en-US" sz="2700" b="1" dirty="0">
                <a:latin typeface="Book Antiqua" panose="02040602050305030304" pitchFamily="18" charset="0"/>
              </a:rPr>
              <a:t>12 tribes of Israel. (cf. Hebrews 9:15; 11:10, 13-16)</a:t>
            </a:r>
            <a:r>
              <a:rPr lang="en-US" sz="2700" dirty="0">
                <a:latin typeface="Book Antiqua" pitchFamily="18" charset="0"/>
              </a:rPr>
              <a:t>.</a:t>
            </a:r>
          </a:p>
          <a:p>
            <a:pPr lvl="1">
              <a:spcBef>
                <a:spcPts val="0"/>
              </a:spcBef>
            </a:pPr>
            <a:r>
              <a:rPr lang="en-US" sz="2700" dirty="0">
                <a:latin typeface="Book Antiqua" pitchFamily="18" charset="0"/>
              </a:rPr>
              <a:t>Faithful of OT times in the heavenly city.</a:t>
            </a:r>
          </a:p>
          <a:p>
            <a:pPr lvl="1">
              <a:spcBef>
                <a:spcPts val="0"/>
              </a:spcBef>
            </a:pPr>
            <a:r>
              <a:rPr lang="en-US" sz="2700" i="1" dirty="0">
                <a:latin typeface="Book Antiqua" panose="02040602050305030304" pitchFamily="18" charset="0"/>
              </a:rPr>
              <a:t>Reuben, Simeon, Levi, Judah, Zebulun, Issachar, Dan, Gad, Asher, Naphtali, Joseph, Benjamin</a:t>
            </a:r>
          </a:p>
        </p:txBody>
      </p:sp>
      <p:sp>
        <p:nvSpPr>
          <p:cNvPr id="4" name="Rectangle 3">
            <a:extLst>
              <a:ext uri="{FF2B5EF4-FFF2-40B4-BE49-F238E27FC236}">
                <a16:creationId xmlns:a16="http://schemas.microsoft.com/office/drawing/2014/main" id="{D3C4F926-7984-4F09-8751-43B8A98CF98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78225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523"/>
            <a:ext cx="8229600" cy="769441"/>
          </a:xfrm>
          <a:solidFill>
            <a:schemeClr val="bg1"/>
          </a:solidFill>
          <a:ln w="38100">
            <a:noFill/>
          </a:ln>
        </p:spPr>
        <p:txBody>
          <a:bodyPr>
            <a:spAutoFit/>
          </a:bodyPr>
          <a:lstStyle/>
          <a:p>
            <a:r>
              <a:rPr lang="en-US" b="1" cap="small" dirty="0">
                <a:latin typeface="OldCentury" pitchFamily="2" charset="0"/>
              </a:rPr>
              <a:t>Revelation 21:13</a:t>
            </a:r>
          </a:p>
        </p:txBody>
      </p:sp>
      <p:pic>
        <p:nvPicPr>
          <p:cNvPr id="3" name="Content Placeholder 3"/>
          <p:cNvPicPr>
            <a:picLocks noChangeAspect="1" noChangeArrowheads="1"/>
          </p:cNvPicPr>
          <p:nvPr/>
        </p:nvPicPr>
        <p:blipFill>
          <a:blip r:embed="rId2"/>
          <a:srcRect/>
          <a:stretch>
            <a:fillRect/>
          </a:stretch>
        </p:blipFill>
        <p:spPr bwMode="auto">
          <a:xfrm>
            <a:off x="762000" y="1600200"/>
            <a:ext cx="7162800" cy="5029200"/>
          </a:xfrm>
          <a:prstGeom prst="rect">
            <a:avLst/>
          </a:prstGeom>
          <a:noFill/>
          <a:ln w="9525">
            <a:noFill/>
            <a:miter lim="800000"/>
            <a:headEnd/>
            <a:tailEnd/>
          </a:ln>
        </p:spPr>
      </p:pic>
      <p:sp>
        <p:nvSpPr>
          <p:cNvPr id="4" name="TextBox 3"/>
          <p:cNvSpPr txBox="1"/>
          <p:nvPr/>
        </p:nvSpPr>
        <p:spPr>
          <a:xfrm>
            <a:off x="1581346" y="2153240"/>
            <a:ext cx="5448300" cy="2554545"/>
          </a:xfrm>
          <a:prstGeom prst="rect">
            <a:avLst/>
          </a:prstGeom>
          <a:noFill/>
          <a:ln>
            <a:noFill/>
          </a:ln>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on the east were three gates; and on the north three gates; and on the south three gates; and on the west three gates</a:t>
            </a:r>
            <a:r>
              <a:rPr lang="en-US" sz="3200" i="1" dirty="0">
                <a:latin typeface="Book Antiqua" pitchFamily="18" charset="0"/>
              </a:rPr>
              <a:t>.”</a:t>
            </a:r>
          </a:p>
        </p:txBody>
      </p:sp>
      <p:sp>
        <p:nvSpPr>
          <p:cNvPr id="5" name="Rectangle 4">
            <a:extLst>
              <a:ext uri="{FF2B5EF4-FFF2-40B4-BE49-F238E27FC236}">
                <a16:creationId xmlns:a16="http://schemas.microsoft.com/office/drawing/2014/main" id="{CC1F051F-FB54-4717-8E53-C253B5E39149}"/>
              </a:ext>
            </a:extLst>
          </p:cNvPr>
          <p:cNvSpPr/>
          <p:nvPr/>
        </p:nvSpPr>
        <p:spPr bwMode="auto">
          <a:xfrm>
            <a:off x="0" y="0"/>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46329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446"/>
            <a:ext cx="8229600" cy="769441"/>
          </a:xfrm>
          <a:solidFill>
            <a:schemeClr val="bg1"/>
          </a:solidFill>
          <a:ln w="38100">
            <a:noFill/>
          </a:ln>
        </p:spPr>
        <p:txBody>
          <a:bodyPr>
            <a:spAutoFit/>
          </a:bodyPr>
          <a:lstStyle/>
          <a:p>
            <a:r>
              <a:rPr lang="en-US" b="1" cap="small" dirty="0">
                <a:latin typeface="OldCentury" pitchFamily="2" charset="0"/>
              </a:rPr>
              <a:t>Revelation 21:14</a:t>
            </a:r>
          </a:p>
        </p:txBody>
      </p:sp>
      <p:pic>
        <p:nvPicPr>
          <p:cNvPr id="3" name="Content Placeholder 3"/>
          <p:cNvPicPr>
            <a:picLocks noChangeAspect="1" noChangeArrowheads="1"/>
          </p:cNvPicPr>
          <p:nvPr/>
        </p:nvPicPr>
        <p:blipFill>
          <a:blip r:embed="rId2"/>
          <a:srcRect/>
          <a:stretch>
            <a:fillRect/>
          </a:stretch>
        </p:blipFill>
        <p:spPr bwMode="auto">
          <a:xfrm>
            <a:off x="742950" y="1582737"/>
            <a:ext cx="7162800" cy="5029200"/>
          </a:xfrm>
          <a:prstGeom prst="rect">
            <a:avLst/>
          </a:prstGeom>
          <a:noFill/>
          <a:ln w="9525">
            <a:noFill/>
            <a:miter lim="800000"/>
            <a:headEnd/>
            <a:tailEnd/>
          </a:ln>
        </p:spPr>
      </p:pic>
      <p:sp>
        <p:nvSpPr>
          <p:cNvPr id="4" name="TextBox 3"/>
          <p:cNvSpPr txBox="1"/>
          <p:nvPr/>
        </p:nvSpPr>
        <p:spPr>
          <a:xfrm>
            <a:off x="1562492" y="2191046"/>
            <a:ext cx="5448300" cy="2554545"/>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 wall of the city had twelve foundations, and on them twelve names of the twelve apostles of the Lamb</a:t>
            </a:r>
            <a:r>
              <a:rPr lang="en-US" sz="3200" i="1" dirty="0">
                <a:latin typeface="Book Antiqua" pitchFamily="18" charset="0"/>
              </a:rPr>
              <a:t>.”</a:t>
            </a:r>
          </a:p>
        </p:txBody>
      </p:sp>
      <p:sp>
        <p:nvSpPr>
          <p:cNvPr id="5" name="Rectangle 4">
            <a:extLst>
              <a:ext uri="{FF2B5EF4-FFF2-40B4-BE49-F238E27FC236}">
                <a16:creationId xmlns:a16="http://schemas.microsoft.com/office/drawing/2014/main" id="{980CDA29-F2E4-412B-8A55-9E64B43B63C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31680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686"/>
            <a:ext cx="8229600" cy="792162"/>
          </a:xfrm>
          <a:solidFill>
            <a:schemeClr val="bg1"/>
          </a:solidFill>
        </p:spPr>
        <p:txBody>
          <a:bodyPr>
            <a:spAutoFit/>
          </a:bodyPr>
          <a:lstStyle/>
          <a:p>
            <a:r>
              <a:rPr lang="en-US" b="1" cap="small" dirty="0">
                <a:latin typeface="Elephant" pitchFamily="18" charset="0"/>
              </a:rPr>
              <a:t>Entrance of the City</a:t>
            </a:r>
          </a:p>
        </p:txBody>
      </p:sp>
      <p:sp>
        <p:nvSpPr>
          <p:cNvPr id="3" name="Content Placeholder 2"/>
          <p:cNvSpPr>
            <a:spLocks noGrp="1"/>
          </p:cNvSpPr>
          <p:nvPr>
            <p:ph idx="1"/>
          </p:nvPr>
        </p:nvSpPr>
        <p:spPr>
          <a:xfrm>
            <a:off x="457200" y="1511536"/>
            <a:ext cx="8229600" cy="3637919"/>
          </a:xfrm>
          <a:solidFill>
            <a:schemeClr val="bg1"/>
          </a:solidFill>
        </p:spPr>
        <p:txBody>
          <a:bodyPr>
            <a:spAutoFit/>
          </a:bodyPr>
          <a:lstStyle/>
          <a:p>
            <a:pPr lvl="1"/>
            <a:r>
              <a:rPr lang="en-US" dirty="0">
                <a:latin typeface="Book Antiqua" pitchFamily="18" charset="0"/>
              </a:rPr>
              <a:t>Entrance from the city was available from </a:t>
            </a:r>
            <a:r>
              <a:rPr lang="en-US" b="1" dirty="0">
                <a:latin typeface="OldCentury" pitchFamily="2" charset="0"/>
              </a:rPr>
              <a:t>four directions.</a:t>
            </a:r>
          </a:p>
          <a:p>
            <a:pPr lvl="1"/>
            <a:r>
              <a:rPr lang="en-US" b="1" dirty="0">
                <a:latin typeface="OldCentury" pitchFamily="2" charset="0"/>
              </a:rPr>
              <a:t>3 east – 3 north – 3 south – 3 west</a:t>
            </a:r>
          </a:p>
          <a:p>
            <a:r>
              <a:rPr lang="en-US" dirty="0">
                <a:latin typeface="Book Antiqua" pitchFamily="18" charset="0"/>
              </a:rPr>
              <a:t>People from every </a:t>
            </a:r>
            <a:r>
              <a:rPr lang="en-US" b="1" dirty="0">
                <a:latin typeface="OldCentury" pitchFamily="2" charset="0"/>
              </a:rPr>
              <a:t>kindred, tongue, people,</a:t>
            </a:r>
            <a:r>
              <a:rPr lang="en-US" dirty="0">
                <a:latin typeface="Book Antiqua" pitchFamily="18" charset="0"/>
              </a:rPr>
              <a:t> and </a:t>
            </a:r>
            <a:r>
              <a:rPr lang="en-US" b="1" dirty="0">
                <a:latin typeface="OldCentury" pitchFamily="2" charset="0"/>
              </a:rPr>
              <a:t>nation. (Revelation 5:9; 7:9)</a:t>
            </a:r>
          </a:p>
          <a:p>
            <a:r>
              <a:rPr lang="en-US" dirty="0">
                <a:latin typeface="Book Antiqua" pitchFamily="18" charset="0"/>
              </a:rPr>
              <a:t>Gates of the ancient cities were </a:t>
            </a:r>
            <a:r>
              <a:rPr lang="en-US" b="1" dirty="0">
                <a:latin typeface="OldCentury" pitchFamily="2" charset="0"/>
              </a:rPr>
              <a:t>closed at night </a:t>
            </a:r>
            <a:r>
              <a:rPr lang="en-US" dirty="0">
                <a:latin typeface="Book Antiqua" pitchFamily="18" charset="0"/>
              </a:rPr>
              <a:t>for protection</a:t>
            </a:r>
          </a:p>
        </p:txBody>
      </p:sp>
      <p:sp>
        <p:nvSpPr>
          <p:cNvPr id="4" name="Rectangle 3">
            <a:extLst>
              <a:ext uri="{FF2B5EF4-FFF2-40B4-BE49-F238E27FC236}">
                <a16:creationId xmlns:a16="http://schemas.microsoft.com/office/drawing/2014/main" id="{86306C53-80C7-411D-886F-E8B2C8FCF91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335591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394"/>
            <a:ext cx="8229600" cy="792162"/>
          </a:xfrm>
          <a:solidFill>
            <a:schemeClr val="bg1"/>
          </a:solidFill>
        </p:spPr>
        <p:txBody>
          <a:bodyPr>
            <a:spAutoFit/>
          </a:bodyPr>
          <a:lstStyle/>
          <a:p>
            <a:r>
              <a:rPr lang="en-US" b="1" cap="small" dirty="0">
                <a:latin typeface="Elephant" pitchFamily="18" charset="0"/>
              </a:rPr>
              <a:t>Entrance of the City</a:t>
            </a:r>
          </a:p>
        </p:txBody>
      </p:sp>
      <p:sp>
        <p:nvSpPr>
          <p:cNvPr id="3" name="Content Placeholder 2"/>
          <p:cNvSpPr>
            <a:spLocks noGrp="1"/>
          </p:cNvSpPr>
          <p:nvPr>
            <p:ph idx="1"/>
          </p:nvPr>
        </p:nvSpPr>
        <p:spPr>
          <a:xfrm>
            <a:off x="457200" y="1586952"/>
            <a:ext cx="8229600" cy="4253472"/>
          </a:xfrm>
          <a:solidFill>
            <a:schemeClr val="bg1"/>
          </a:solidFill>
        </p:spPr>
        <p:txBody>
          <a:bodyPr>
            <a:spAutoFit/>
          </a:bodyPr>
          <a:lstStyle/>
          <a:p>
            <a:r>
              <a:rPr lang="en-US" b="1" dirty="0">
                <a:latin typeface="OldCentury" pitchFamily="2" charset="0"/>
              </a:rPr>
              <a:t>12 Gates </a:t>
            </a:r>
            <a:r>
              <a:rPr lang="en-US" dirty="0">
                <a:latin typeface="Book Antiqua" pitchFamily="18" charset="0"/>
              </a:rPr>
              <a:t>of the </a:t>
            </a:r>
            <a:r>
              <a:rPr lang="en-US" b="1" dirty="0">
                <a:latin typeface="OldCentury" pitchFamily="2" charset="0"/>
              </a:rPr>
              <a:t>heavenly city </a:t>
            </a:r>
            <a:r>
              <a:rPr lang="en-US" dirty="0">
                <a:latin typeface="Book Antiqua" pitchFamily="18" charset="0"/>
              </a:rPr>
              <a:t>which are never closed – </a:t>
            </a:r>
            <a:r>
              <a:rPr lang="en-US" b="1" dirty="0">
                <a:latin typeface="OldCentury" pitchFamily="2" charset="0"/>
              </a:rPr>
              <a:t>abundant entrance</a:t>
            </a:r>
            <a:r>
              <a:rPr lang="en-US" dirty="0">
                <a:latin typeface="Book Antiqua" pitchFamily="18" charset="0"/>
              </a:rPr>
              <a:t>!</a:t>
            </a:r>
            <a:br>
              <a:rPr lang="en-US" dirty="0">
                <a:latin typeface="Book Antiqua" pitchFamily="18" charset="0"/>
              </a:rPr>
            </a:br>
            <a:r>
              <a:rPr lang="en-US" dirty="0">
                <a:latin typeface="Book Antiqua" pitchFamily="18" charset="0"/>
              </a:rPr>
              <a:t>2 Peter 1:11</a:t>
            </a:r>
            <a:endParaRPr lang="en-US" dirty="0">
              <a:latin typeface="Georgia" pitchFamily="18" charset="0"/>
            </a:endParaRPr>
          </a:p>
          <a:p>
            <a:pPr marL="457200" lvl="1" indent="0">
              <a:buNone/>
            </a:pPr>
            <a:endParaRPr lang="en-US" dirty="0">
              <a:latin typeface="Book Antiqua" pitchFamily="18" charset="0"/>
            </a:endParaRPr>
          </a:p>
          <a:p>
            <a:r>
              <a:rPr lang="en-US" dirty="0">
                <a:latin typeface="Book Antiqua" pitchFamily="18" charset="0"/>
              </a:rPr>
              <a:t>The gates will not need to be shut because no enemies exist to invade the city.</a:t>
            </a:r>
          </a:p>
          <a:p>
            <a:r>
              <a:rPr lang="en-US" dirty="0">
                <a:latin typeface="Book Antiqua" pitchFamily="18" charset="0"/>
              </a:rPr>
              <a:t>They have all been cast into the lake of fire (19:20; 20:10, 15; 21:8).</a:t>
            </a:r>
          </a:p>
        </p:txBody>
      </p:sp>
      <p:sp>
        <p:nvSpPr>
          <p:cNvPr id="4" name="Rectangle 3">
            <a:extLst>
              <a:ext uri="{FF2B5EF4-FFF2-40B4-BE49-F238E27FC236}">
                <a16:creationId xmlns:a16="http://schemas.microsoft.com/office/drawing/2014/main" id="{86306C53-80C7-411D-886F-E8B2C8FCF91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7300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843"/>
            <a:ext cx="8229600" cy="792162"/>
          </a:xfrm>
          <a:solidFill>
            <a:schemeClr val="bg1"/>
          </a:solidFill>
        </p:spPr>
        <p:txBody>
          <a:bodyPr>
            <a:spAutoFit/>
          </a:bodyPr>
          <a:lstStyle/>
          <a:p>
            <a:r>
              <a:rPr lang="en-US" b="1" cap="small" dirty="0">
                <a:latin typeface="Elephant" pitchFamily="18" charset="0"/>
              </a:rPr>
              <a:t>Foundations of the City</a:t>
            </a:r>
          </a:p>
        </p:txBody>
      </p:sp>
      <p:sp>
        <p:nvSpPr>
          <p:cNvPr id="3" name="Content Placeholder 2"/>
          <p:cNvSpPr>
            <a:spLocks noGrp="1"/>
          </p:cNvSpPr>
          <p:nvPr>
            <p:ph idx="1"/>
          </p:nvPr>
        </p:nvSpPr>
        <p:spPr>
          <a:xfrm>
            <a:off x="122548" y="1323994"/>
            <a:ext cx="8898904" cy="5484578"/>
          </a:xfrm>
          <a:solidFill>
            <a:schemeClr val="bg1"/>
          </a:solidFill>
        </p:spPr>
        <p:txBody>
          <a:bodyPr wrap="square">
            <a:spAutoFit/>
          </a:bodyPr>
          <a:lstStyle/>
          <a:p>
            <a:r>
              <a:rPr lang="en-US" dirty="0">
                <a:latin typeface="Book Antiqua" pitchFamily="18" charset="0"/>
              </a:rPr>
              <a:t>Wall of the city had </a:t>
            </a:r>
            <a:r>
              <a:rPr lang="en-US" b="1" dirty="0">
                <a:latin typeface="OldCentury" pitchFamily="2" charset="0"/>
              </a:rPr>
              <a:t>12 foundations</a:t>
            </a:r>
          </a:p>
          <a:p>
            <a:pPr lvl="1"/>
            <a:r>
              <a:rPr lang="en-US" dirty="0">
                <a:latin typeface="Book Antiqua" pitchFamily="18" charset="0"/>
              </a:rPr>
              <a:t>One foundation for every gate</a:t>
            </a:r>
          </a:p>
          <a:p>
            <a:r>
              <a:rPr lang="en-US" dirty="0">
                <a:latin typeface="Book Antiqua" pitchFamily="18" charset="0"/>
              </a:rPr>
              <a:t>Names of the </a:t>
            </a:r>
            <a:r>
              <a:rPr lang="en-US" b="1" dirty="0">
                <a:latin typeface="OldCentury" pitchFamily="2" charset="0"/>
              </a:rPr>
              <a:t>12 apostles </a:t>
            </a:r>
            <a:r>
              <a:rPr lang="en-US" dirty="0">
                <a:latin typeface="Book Antiqua" pitchFamily="18" charset="0"/>
              </a:rPr>
              <a:t>of the Lamb</a:t>
            </a:r>
          </a:p>
          <a:p>
            <a:pPr lvl="1"/>
            <a:r>
              <a:rPr lang="en-US" dirty="0">
                <a:latin typeface="Book Antiqua" pitchFamily="18" charset="0"/>
              </a:rPr>
              <a:t>Those of the NT era who will enter the city have also </a:t>
            </a:r>
            <a:r>
              <a:rPr lang="en-US" b="1" dirty="0">
                <a:latin typeface="OldCentury" pitchFamily="2" charset="0"/>
              </a:rPr>
              <a:t>walked by faith</a:t>
            </a:r>
          </a:p>
          <a:p>
            <a:pPr lvl="1"/>
            <a:r>
              <a:rPr lang="en-US" dirty="0">
                <a:latin typeface="Book Antiqua" pitchFamily="18" charset="0"/>
              </a:rPr>
              <a:t>Built by the gospel that had been preached</a:t>
            </a:r>
          </a:p>
          <a:p>
            <a:pPr lvl="1"/>
            <a:r>
              <a:rPr lang="en-US" i="1" dirty="0">
                <a:latin typeface="Georgia" pitchFamily="18" charset="0"/>
              </a:rPr>
              <a:t>Peter, Andrew, James, John, Philip, Bartholomew, Thomas, Matthew, James the son of Alphaeus, Thaddaeus, Simon the Canaanite, Judas Iscariot</a:t>
            </a:r>
          </a:p>
          <a:p>
            <a:pPr lvl="1"/>
            <a:r>
              <a:rPr lang="en-US" b="1" dirty="0">
                <a:latin typeface="OldCentury" pitchFamily="2" charset="0"/>
              </a:rPr>
              <a:t>John</a:t>
            </a:r>
            <a:r>
              <a:rPr lang="en-US" dirty="0">
                <a:latin typeface="Book Antiqua" pitchFamily="18" charset="0"/>
              </a:rPr>
              <a:t> would have seen his own name!</a:t>
            </a:r>
            <a:endParaRPr lang="en-US" dirty="0">
              <a:latin typeface="Georgia" pitchFamily="18" charset="0"/>
            </a:endParaRPr>
          </a:p>
        </p:txBody>
      </p:sp>
      <p:sp>
        <p:nvSpPr>
          <p:cNvPr id="4" name="Rectangle 3">
            <a:extLst>
              <a:ext uri="{FF2B5EF4-FFF2-40B4-BE49-F238E27FC236}">
                <a16:creationId xmlns:a16="http://schemas.microsoft.com/office/drawing/2014/main" id="{9B14FBFC-D0B7-45D2-8DBF-5BDA3B48639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9331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bg1"/>
          </a:solidFill>
          <a:ln w="38100">
            <a:noFill/>
          </a:ln>
        </p:spPr>
        <p:txBody>
          <a:bodyPr>
            <a:spAutoFit/>
          </a:bodyPr>
          <a:lstStyle/>
          <a:p>
            <a:r>
              <a:rPr lang="en-US" b="1" cap="small" dirty="0">
                <a:latin typeface="OldCentury" pitchFamily="2" charset="0"/>
              </a:rPr>
              <a:t>Revelation 21:15</a:t>
            </a:r>
          </a:p>
        </p:txBody>
      </p:sp>
      <p:pic>
        <p:nvPicPr>
          <p:cNvPr id="3" name="Content Placeholder 3"/>
          <p:cNvPicPr>
            <a:picLocks noChangeAspect="1" noChangeArrowheads="1"/>
          </p:cNvPicPr>
          <p:nvPr/>
        </p:nvPicPr>
        <p:blipFill>
          <a:blip r:embed="rId2"/>
          <a:srcRect/>
          <a:stretch>
            <a:fillRect/>
          </a:stretch>
        </p:blipFill>
        <p:spPr bwMode="auto">
          <a:xfrm>
            <a:off x="990600" y="1714500"/>
            <a:ext cx="7162800" cy="5029200"/>
          </a:xfrm>
          <a:prstGeom prst="rect">
            <a:avLst/>
          </a:prstGeom>
          <a:noFill/>
          <a:ln w="9525">
            <a:noFill/>
            <a:miter lim="800000"/>
            <a:headEnd/>
            <a:tailEnd/>
          </a:ln>
        </p:spPr>
      </p:pic>
      <p:sp>
        <p:nvSpPr>
          <p:cNvPr id="4" name="TextBox 3"/>
          <p:cNvSpPr txBox="1"/>
          <p:nvPr/>
        </p:nvSpPr>
        <p:spPr>
          <a:xfrm>
            <a:off x="1810142" y="2325477"/>
            <a:ext cx="5448300" cy="2554545"/>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that spake with me had for a </a:t>
            </a:r>
            <a:r>
              <a:rPr lang="en-US" sz="3200" b="1" i="1" u="sng" dirty="0">
                <a:latin typeface="Book Antiqua" pitchFamily="18" charset="0"/>
              </a:rPr>
              <a:t>measure</a:t>
            </a:r>
            <a:r>
              <a:rPr lang="en-US" sz="3200" b="1" i="1" dirty="0">
                <a:latin typeface="Book Antiqua" pitchFamily="18" charset="0"/>
              </a:rPr>
              <a:t> a golden reed to measure the city, and the gates thereof, and the wall thereof</a:t>
            </a:r>
            <a:r>
              <a:rPr lang="en-US" sz="3200" i="1" dirty="0">
                <a:latin typeface="Book Antiqua" pitchFamily="18" charset="0"/>
              </a:rPr>
              <a:t>.”</a:t>
            </a:r>
          </a:p>
        </p:txBody>
      </p:sp>
      <p:sp>
        <p:nvSpPr>
          <p:cNvPr id="5" name="Rectangle 4">
            <a:extLst>
              <a:ext uri="{FF2B5EF4-FFF2-40B4-BE49-F238E27FC236}">
                <a16:creationId xmlns:a16="http://schemas.microsoft.com/office/drawing/2014/main" id="{AFC9F0D9-1F62-4F32-991E-3E728DF61EF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373592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270"/>
            <a:ext cx="8229600" cy="769441"/>
          </a:xfrm>
          <a:solidFill>
            <a:schemeClr val="bg1"/>
          </a:solidFill>
          <a:ln w="38100">
            <a:noFill/>
          </a:ln>
        </p:spPr>
        <p:txBody>
          <a:bodyPr>
            <a:spAutoFit/>
          </a:bodyPr>
          <a:lstStyle/>
          <a:p>
            <a:r>
              <a:rPr lang="en-US" b="1" cap="small" dirty="0">
                <a:latin typeface="OldCentury" pitchFamily="2" charset="0"/>
              </a:rPr>
              <a:t>Revelation 21:16</a:t>
            </a:r>
          </a:p>
        </p:txBody>
      </p:sp>
      <p:pic>
        <p:nvPicPr>
          <p:cNvPr id="3" name="Content Placeholder 3"/>
          <p:cNvPicPr>
            <a:picLocks noChangeAspect="1" noChangeArrowheads="1"/>
          </p:cNvPicPr>
          <p:nvPr/>
        </p:nvPicPr>
        <p:blipFill>
          <a:blip r:embed="rId2"/>
          <a:srcRect/>
          <a:stretch>
            <a:fillRect/>
          </a:stretch>
        </p:blipFill>
        <p:spPr bwMode="auto">
          <a:xfrm>
            <a:off x="523877" y="1554162"/>
            <a:ext cx="8162925" cy="5029200"/>
          </a:xfrm>
          <a:prstGeom prst="rect">
            <a:avLst/>
          </a:prstGeom>
          <a:noFill/>
          <a:ln w="9525">
            <a:noFill/>
            <a:miter lim="800000"/>
            <a:headEnd/>
            <a:tailEnd/>
          </a:ln>
        </p:spPr>
      </p:pic>
      <p:sp>
        <p:nvSpPr>
          <p:cNvPr id="4" name="TextBox 3"/>
          <p:cNvSpPr txBox="1"/>
          <p:nvPr/>
        </p:nvSpPr>
        <p:spPr>
          <a:xfrm>
            <a:off x="1526140" y="1824359"/>
            <a:ext cx="6054012"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 city lieth foursquare, and the length thereof is as great as the breadth: and he measured the city with the reed, </a:t>
            </a:r>
            <a:r>
              <a:rPr lang="en-US" sz="3200" b="1" i="1" u="sng" dirty="0">
                <a:latin typeface="Book Antiqua" pitchFamily="18" charset="0"/>
              </a:rPr>
              <a:t>twelve thousand furlongs</a:t>
            </a:r>
            <a:r>
              <a:rPr lang="en-US" sz="3200" b="1" i="1" dirty="0">
                <a:latin typeface="Book Antiqua" pitchFamily="18" charset="0"/>
              </a:rPr>
              <a:t>: the length and the breadth and the height thereof are equal</a:t>
            </a:r>
            <a:r>
              <a:rPr lang="en-US" sz="3200" i="1" dirty="0">
                <a:latin typeface="Book Antiqua" pitchFamily="18" charset="0"/>
              </a:rPr>
              <a:t>.”</a:t>
            </a:r>
          </a:p>
        </p:txBody>
      </p:sp>
      <p:sp>
        <p:nvSpPr>
          <p:cNvPr id="5" name="Rectangle 4">
            <a:extLst>
              <a:ext uri="{FF2B5EF4-FFF2-40B4-BE49-F238E27FC236}">
                <a16:creationId xmlns:a16="http://schemas.microsoft.com/office/drawing/2014/main" id="{C5986559-3856-4190-9D3B-C95C116BD37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18916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bg1"/>
          </a:solidFill>
          <a:ln w="38100">
            <a:noFill/>
          </a:ln>
        </p:spPr>
        <p:txBody>
          <a:bodyPr>
            <a:spAutoFit/>
          </a:bodyPr>
          <a:lstStyle/>
          <a:p>
            <a:r>
              <a:rPr lang="en-US" b="1" cap="small" dirty="0">
                <a:latin typeface="OldCentury" pitchFamily="2" charset="0"/>
              </a:rPr>
              <a:t>Revelation 21:17</a:t>
            </a:r>
          </a:p>
        </p:txBody>
      </p:sp>
      <p:pic>
        <p:nvPicPr>
          <p:cNvPr id="3" name="Content Placeholder 3"/>
          <p:cNvPicPr>
            <a:picLocks noChangeAspect="1" noChangeArrowheads="1"/>
          </p:cNvPicPr>
          <p:nvPr/>
        </p:nvPicPr>
        <p:blipFill>
          <a:blip r:embed="rId2"/>
          <a:srcRect/>
          <a:stretch>
            <a:fillRect/>
          </a:stretch>
        </p:blipFill>
        <p:spPr bwMode="auto">
          <a:xfrm>
            <a:off x="762000" y="1600200"/>
            <a:ext cx="7162800" cy="5029200"/>
          </a:xfrm>
          <a:prstGeom prst="rect">
            <a:avLst/>
          </a:prstGeom>
          <a:noFill/>
          <a:ln w="9525">
            <a:noFill/>
            <a:miter lim="800000"/>
            <a:headEnd/>
            <a:tailEnd/>
          </a:ln>
        </p:spPr>
      </p:pic>
      <p:sp>
        <p:nvSpPr>
          <p:cNvPr id="4" name="TextBox 3"/>
          <p:cNvSpPr txBox="1"/>
          <p:nvPr/>
        </p:nvSpPr>
        <p:spPr>
          <a:xfrm>
            <a:off x="1581542" y="2151729"/>
            <a:ext cx="5448300" cy="2554545"/>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measured the wall thereof, a </a:t>
            </a:r>
            <a:r>
              <a:rPr lang="en-US" sz="3200" b="1" i="1" u="sng" dirty="0">
                <a:latin typeface="Book Antiqua" pitchFamily="18" charset="0"/>
              </a:rPr>
              <a:t>hundred and forty and four cubits</a:t>
            </a:r>
            <a:r>
              <a:rPr lang="en-US" sz="3200" b="1" i="1" dirty="0">
                <a:latin typeface="Book Antiqua" pitchFamily="18" charset="0"/>
              </a:rPr>
              <a:t>, (according to) the measure of a man, that is, of an angel</a:t>
            </a:r>
            <a:r>
              <a:rPr lang="en-US" sz="3200" i="1" dirty="0">
                <a:latin typeface="Book Antiqua" pitchFamily="18" charset="0"/>
              </a:rPr>
              <a:t>.”</a:t>
            </a:r>
          </a:p>
        </p:txBody>
      </p:sp>
      <p:sp>
        <p:nvSpPr>
          <p:cNvPr id="5" name="Rectangle 4">
            <a:extLst>
              <a:ext uri="{FF2B5EF4-FFF2-40B4-BE49-F238E27FC236}">
                <a16:creationId xmlns:a16="http://schemas.microsoft.com/office/drawing/2014/main" id="{26DBF41A-1596-4299-B04D-F95EB24FFC6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18927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16"/>
            <a:ext cx="8229600" cy="792162"/>
          </a:xfrm>
          <a:solidFill>
            <a:schemeClr val="bg1"/>
          </a:solidFill>
        </p:spPr>
        <p:txBody>
          <a:bodyPr>
            <a:spAutoFit/>
          </a:bodyPr>
          <a:lstStyle/>
          <a:p>
            <a:r>
              <a:rPr lang="en-US" b="1" cap="small" dirty="0">
                <a:latin typeface="Elephant" pitchFamily="18" charset="0"/>
              </a:rPr>
              <a:t>Measuring the City</a:t>
            </a:r>
          </a:p>
        </p:txBody>
      </p:sp>
      <p:sp>
        <p:nvSpPr>
          <p:cNvPr id="3" name="Content Placeholder 2"/>
          <p:cNvSpPr>
            <a:spLocks noGrp="1"/>
          </p:cNvSpPr>
          <p:nvPr>
            <p:ph idx="1"/>
          </p:nvPr>
        </p:nvSpPr>
        <p:spPr>
          <a:xfrm>
            <a:off x="113121" y="1303945"/>
            <a:ext cx="8927183" cy="5509200"/>
          </a:xfrm>
          <a:solidFill>
            <a:schemeClr val="bg1"/>
          </a:solidFill>
        </p:spPr>
        <p:txBody>
          <a:bodyPr wrap="square">
            <a:spAutoFit/>
          </a:bodyPr>
          <a:lstStyle/>
          <a:p>
            <a:pPr>
              <a:spcBef>
                <a:spcPts val="0"/>
              </a:spcBef>
            </a:pPr>
            <a:r>
              <a:rPr lang="en-US" dirty="0">
                <a:latin typeface="Book Antiqua" pitchFamily="18" charset="0"/>
              </a:rPr>
              <a:t>Golden reed (</a:t>
            </a:r>
            <a:r>
              <a:rPr lang="en-US" i="1" dirty="0">
                <a:latin typeface="Georgia" pitchFamily="18" charset="0"/>
              </a:rPr>
              <a:t>or rod</a:t>
            </a:r>
            <a:r>
              <a:rPr lang="en-US" dirty="0">
                <a:latin typeface="Book Antiqua" pitchFamily="18" charset="0"/>
              </a:rPr>
              <a:t>) was used to </a:t>
            </a:r>
            <a:r>
              <a:rPr lang="en-US" b="1" dirty="0">
                <a:latin typeface="OldCentury" pitchFamily="2" charset="0"/>
              </a:rPr>
              <a:t>measure</a:t>
            </a:r>
          </a:p>
          <a:p>
            <a:pPr>
              <a:spcBef>
                <a:spcPts val="0"/>
              </a:spcBef>
            </a:pPr>
            <a:r>
              <a:rPr lang="en-US" dirty="0">
                <a:latin typeface="Book Antiqua" pitchFamily="18" charset="0"/>
              </a:rPr>
              <a:t>Ensure “</a:t>
            </a:r>
            <a:r>
              <a:rPr lang="en-US" b="1" dirty="0">
                <a:latin typeface="OldCentury" pitchFamily="2" charset="0"/>
              </a:rPr>
              <a:t>perfection</a:t>
            </a:r>
            <a:r>
              <a:rPr lang="en-US" dirty="0">
                <a:latin typeface="Book Antiqua" pitchFamily="18" charset="0"/>
              </a:rPr>
              <a:t>” of the city (</a:t>
            </a:r>
            <a:r>
              <a:rPr lang="en-US" i="1" dirty="0">
                <a:latin typeface="Georgia" pitchFamily="18" charset="0"/>
              </a:rPr>
              <a:t>in its provisions</a:t>
            </a:r>
            <a:r>
              <a:rPr lang="en-US" dirty="0">
                <a:latin typeface="Book Antiqua" pitchFamily="18" charset="0"/>
              </a:rPr>
              <a:t>)</a:t>
            </a:r>
          </a:p>
          <a:p>
            <a:pPr>
              <a:spcBef>
                <a:spcPts val="0"/>
              </a:spcBef>
            </a:pPr>
            <a:r>
              <a:rPr lang="en-US" dirty="0">
                <a:latin typeface="Book Antiqua" pitchFamily="18" charset="0"/>
              </a:rPr>
              <a:t>The </a:t>
            </a:r>
            <a:r>
              <a:rPr lang="en-US" b="1" dirty="0">
                <a:latin typeface="OldCentury" pitchFamily="2" charset="0"/>
              </a:rPr>
              <a:t>gates</a:t>
            </a:r>
            <a:r>
              <a:rPr lang="en-US" dirty="0">
                <a:latin typeface="Book Antiqua" pitchFamily="18" charset="0"/>
              </a:rPr>
              <a:t> (</a:t>
            </a:r>
            <a:r>
              <a:rPr lang="en-US" i="1" dirty="0">
                <a:latin typeface="Georgia" pitchFamily="18" charset="0"/>
              </a:rPr>
              <a:t>means of entrance</a:t>
            </a:r>
            <a:r>
              <a:rPr lang="en-US" dirty="0">
                <a:latin typeface="Book Antiqua" pitchFamily="18" charset="0"/>
              </a:rPr>
              <a:t>)</a:t>
            </a:r>
          </a:p>
          <a:p>
            <a:pPr>
              <a:spcBef>
                <a:spcPts val="0"/>
              </a:spcBef>
            </a:pPr>
            <a:r>
              <a:rPr lang="en-US" dirty="0">
                <a:latin typeface="Book Antiqua" pitchFamily="18" charset="0"/>
              </a:rPr>
              <a:t>The </a:t>
            </a:r>
            <a:r>
              <a:rPr lang="en-US" b="1" dirty="0">
                <a:latin typeface="OldCentury" pitchFamily="2" charset="0"/>
              </a:rPr>
              <a:t>walls</a:t>
            </a:r>
            <a:r>
              <a:rPr lang="en-US" dirty="0">
                <a:latin typeface="Book Antiqua" pitchFamily="18" charset="0"/>
              </a:rPr>
              <a:t> (</a:t>
            </a:r>
            <a:r>
              <a:rPr lang="en-US" i="1" dirty="0">
                <a:latin typeface="Georgia" pitchFamily="18" charset="0"/>
              </a:rPr>
              <a:t>security of protection</a:t>
            </a:r>
            <a:r>
              <a:rPr lang="en-US" dirty="0">
                <a:latin typeface="Book Antiqua" pitchFamily="18" charset="0"/>
              </a:rPr>
              <a:t>)</a:t>
            </a:r>
          </a:p>
          <a:p>
            <a:pPr>
              <a:spcBef>
                <a:spcPts val="0"/>
              </a:spcBef>
            </a:pPr>
            <a:r>
              <a:rPr lang="en-US" dirty="0">
                <a:latin typeface="Book Antiqua" pitchFamily="18" charset="0"/>
              </a:rPr>
              <a:t>Measurement was a “</a:t>
            </a:r>
            <a:r>
              <a:rPr lang="en-US" b="1" dirty="0">
                <a:latin typeface="OldCentury" pitchFamily="2" charset="0"/>
              </a:rPr>
              <a:t>perfect cube</a:t>
            </a:r>
            <a:r>
              <a:rPr lang="en-US" dirty="0">
                <a:latin typeface="Book Antiqua" pitchFamily="18" charset="0"/>
              </a:rPr>
              <a:t>”</a:t>
            </a:r>
          </a:p>
          <a:p>
            <a:pPr>
              <a:spcBef>
                <a:spcPts val="0"/>
              </a:spcBef>
            </a:pPr>
            <a:r>
              <a:rPr lang="en-US" dirty="0">
                <a:latin typeface="Book Antiqua" pitchFamily="18" charset="0"/>
              </a:rPr>
              <a:t>Its </a:t>
            </a:r>
            <a:r>
              <a:rPr lang="en-US" b="1" dirty="0">
                <a:latin typeface="OldCentury" pitchFamily="2" charset="0"/>
              </a:rPr>
              <a:t>length, breadth, height </a:t>
            </a:r>
            <a:r>
              <a:rPr lang="en-US" dirty="0">
                <a:latin typeface="Book Antiqua" pitchFamily="18" charset="0"/>
              </a:rPr>
              <a:t>was 12,000 furlongs (</a:t>
            </a:r>
            <a:r>
              <a:rPr lang="en-US" b="1" dirty="0">
                <a:latin typeface="OldCentury" pitchFamily="2" charset="0"/>
              </a:rPr>
              <a:t>1,500 miles</a:t>
            </a:r>
            <a:r>
              <a:rPr lang="en-US" dirty="0">
                <a:latin typeface="Book Antiqua" pitchFamily="18" charset="0"/>
              </a:rPr>
              <a:t>)</a:t>
            </a:r>
          </a:p>
          <a:p>
            <a:pPr>
              <a:spcBef>
                <a:spcPts val="0"/>
              </a:spcBef>
            </a:pPr>
            <a:r>
              <a:rPr lang="en-US" b="1" dirty="0">
                <a:latin typeface="OldCentury" pitchFamily="2" charset="0"/>
              </a:rPr>
              <a:t>12 </a:t>
            </a:r>
            <a:r>
              <a:rPr lang="en-US" dirty="0">
                <a:latin typeface="Book Antiqua" pitchFamily="18" charset="0"/>
              </a:rPr>
              <a:t>= people of God </a:t>
            </a:r>
            <a:r>
              <a:rPr lang="en-US" b="1" dirty="0">
                <a:latin typeface="Book Antiqua" pitchFamily="18" charset="0"/>
              </a:rPr>
              <a:t>1,000 x ten </a:t>
            </a:r>
            <a:r>
              <a:rPr lang="en-US" dirty="0">
                <a:latin typeface="Book Antiqua" pitchFamily="18" charset="0"/>
              </a:rPr>
              <a:t>= complete full number</a:t>
            </a:r>
          </a:p>
          <a:p>
            <a:pPr>
              <a:spcBef>
                <a:spcPts val="0"/>
              </a:spcBef>
            </a:pPr>
            <a:r>
              <a:rPr lang="en-US" b="1" dirty="0">
                <a:latin typeface="OldCentury" pitchFamily="2" charset="0"/>
              </a:rPr>
              <a:t>Literal</a:t>
            </a:r>
            <a:r>
              <a:rPr lang="en-US" dirty="0">
                <a:latin typeface="Book Antiqua" pitchFamily="18" charset="0"/>
              </a:rPr>
              <a:t>? NO! Could not fit into Palestine!</a:t>
            </a:r>
            <a:endParaRPr lang="en-US" dirty="0">
              <a:latin typeface="Georgia" pitchFamily="18" charset="0"/>
            </a:endParaRPr>
          </a:p>
        </p:txBody>
      </p:sp>
      <p:sp>
        <p:nvSpPr>
          <p:cNvPr id="4" name="Rectangle 3">
            <a:extLst>
              <a:ext uri="{FF2B5EF4-FFF2-40B4-BE49-F238E27FC236}">
                <a16:creationId xmlns:a16="http://schemas.microsoft.com/office/drawing/2014/main" id="{209D52B0-F504-49BB-8DA8-DB23E14B28D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59808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065" y="458337"/>
            <a:ext cx="8269664" cy="1446550"/>
          </a:xfrm>
          <a:solidFill>
            <a:schemeClr val="bg1"/>
          </a:solidFill>
        </p:spPr>
        <p:txBody>
          <a:bodyPr wrap="square">
            <a:spAutoFit/>
          </a:bodyPr>
          <a:lstStyle/>
          <a:p>
            <a:r>
              <a:rPr lang="en-US" b="1" cap="small" dirty="0">
                <a:latin typeface="Elephant" pitchFamily="18" charset="0"/>
              </a:rPr>
              <a:t>The Book of Revelation:</a:t>
            </a:r>
            <a:br>
              <a:rPr lang="en-US" b="1" cap="small" dirty="0">
                <a:latin typeface="Elephant" pitchFamily="18" charset="0"/>
              </a:rPr>
            </a:br>
            <a:r>
              <a:rPr lang="en-US" b="1" cap="small" dirty="0">
                <a:latin typeface="Elephant" pitchFamily="18" charset="0"/>
              </a:rPr>
              <a:t>Chapter 21</a:t>
            </a:r>
          </a:p>
        </p:txBody>
      </p:sp>
      <p:sp>
        <p:nvSpPr>
          <p:cNvPr id="3" name="Subtitle 2"/>
          <p:cNvSpPr>
            <a:spLocks noGrp="1"/>
          </p:cNvSpPr>
          <p:nvPr>
            <p:ph type="subTitle" idx="1"/>
          </p:nvPr>
        </p:nvSpPr>
        <p:spPr>
          <a:xfrm>
            <a:off x="1382595" y="6026972"/>
            <a:ext cx="6400800" cy="707886"/>
          </a:xfrm>
          <a:solidFill>
            <a:schemeClr val="bg1"/>
          </a:solidFill>
        </p:spPr>
        <p:txBody>
          <a:bodyPr>
            <a:spAutoFit/>
          </a:bodyPr>
          <a:lstStyle/>
          <a:p>
            <a:r>
              <a:rPr lang="en-US" sz="4000" b="1" cap="small" dirty="0">
                <a:solidFill>
                  <a:schemeClr val="tx1"/>
                </a:solidFill>
                <a:latin typeface="OldCentury" pitchFamily="2" charset="0"/>
              </a:rPr>
              <a:t>The New Jerusalem!</a:t>
            </a:r>
          </a:p>
        </p:txBody>
      </p:sp>
      <p:pic>
        <p:nvPicPr>
          <p:cNvPr id="1026" name="Picture 2" descr="D:\72 dpi JPEG\32f Angel with Measuring R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087" y="2001077"/>
            <a:ext cx="6324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19A52B-BADD-4986-BA10-4C4F41E06EC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21</a:t>
            </a:r>
          </a:p>
        </p:txBody>
      </p:sp>
    </p:spTree>
    <p:extLst>
      <p:ext uri="{BB962C8B-B14F-4D97-AF65-F5344CB8AC3E}">
        <p14:creationId xmlns:p14="http://schemas.microsoft.com/office/powerpoint/2010/main" val="89770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525"/>
            <a:ext cx="8229600" cy="792162"/>
          </a:xfrm>
          <a:solidFill>
            <a:schemeClr val="bg1"/>
          </a:solidFill>
        </p:spPr>
        <p:txBody>
          <a:bodyPr>
            <a:spAutoFit/>
          </a:bodyPr>
          <a:lstStyle/>
          <a:p>
            <a:r>
              <a:rPr lang="en-US" b="1" cap="small" dirty="0">
                <a:latin typeface="Elephant" pitchFamily="18" charset="0"/>
              </a:rPr>
              <a:t>Measuring the City</a:t>
            </a:r>
          </a:p>
        </p:txBody>
      </p:sp>
      <p:sp>
        <p:nvSpPr>
          <p:cNvPr id="3" name="Content Placeholder 2"/>
          <p:cNvSpPr>
            <a:spLocks noGrp="1"/>
          </p:cNvSpPr>
          <p:nvPr>
            <p:ph idx="1"/>
          </p:nvPr>
        </p:nvSpPr>
        <p:spPr>
          <a:xfrm>
            <a:off x="419492" y="1523432"/>
            <a:ext cx="8356862" cy="4918269"/>
          </a:xfrm>
          <a:solidFill>
            <a:schemeClr val="bg1"/>
          </a:solidFill>
        </p:spPr>
        <p:txBody>
          <a:bodyPr wrap="square">
            <a:spAutoFit/>
          </a:bodyPr>
          <a:lstStyle/>
          <a:p>
            <a:r>
              <a:rPr lang="en-US" dirty="0">
                <a:latin typeface="Book Antiqua" pitchFamily="18" charset="0"/>
              </a:rPr>
              <a:t>Literal measurement? (</a:t>
            </a:r>
            <a:r>
              <a:rPr lang="en-US" b="1" dirty="0">
                <a:latin typeface="OldCentury" pitchFamily="2" charset="0"/>
              </a:rPr>
              <a:t>1 Kings 6:20</a:t>
            </a:r>
            <a:r>
              <a:rPr lang="en-US" dirty="0">
                <a:latin typeface="Book Antiqua" pitchFamily="18" charset="0"/>
              </a:rPr>
              <a:t>)</a:t>
            </a:r>
          </a:p>
          <a:p>
            <a:r>
              <a:rPr lang="en-US" dirty="0">
                <a:latin typeface="Book Antiqua" pitchFamily="18" charset="0"/>
              </a:rPr>
              <a:t>Its </a:t>
            </a:r>
            <a:r>
              <a:rPr lang="en-US" b="1" dirty="0">
                <a:latin typeface="OldCentury" pitchFamily="2" charset="0"/>
              </a:rPr>
              <a:t>staggering dimension </a:t>
            </a:r>
            <a:r>
              <a:rPr lang="en-US" dirty="0">
                <a:latin typeface="Book Antiqua" pitchFamily="18" charset="0"/>
              </a:rPr>
              <a:t>is simply to depict the fact that heaven will be so enormous it will adequately contain all the saved!</a:t>
            </a:r>
          </a:p>
          <a:p>
            <a:r>
              <a:rPr lang="en-US" dirty="0">
                <a:latin typeface="Book Antiqua" pitchFamily="18" charset="0"/>
              </a:rPr>
              <a:t>Wall measures </a:t>
            </a:r>
            <a:r>
              <a:rPr lang="en-US" b="1" dirty="0">
                <a:latin typeface="OldCentury" pitchFamily="2" charset="0"/>
              </a:rPr>
              <a:t>144 cubits </a:t>
            </a:r>
            <a:r>
              <a:rPr lang="en-US" dirty="0">
                <a:latin typeface="Book Antiqua" pitchFamily="18" charset="0"/>
              </a:rPr>
              <a:t>(</a:t>
            </a:r>
            <a:r>
              <a:rPr lang="en-US" i="1" dirty="0">
                <a:latin typeface="Georgia" pitchFamily="18" charset="0"/>
              </a:rPr>
              <a:t>thickness</a:t>
            </a:r>
            <a:r>
              <a:rPr lang="en-US" dirty="0">
                <a:latin typeface="Book Antiqua" pitchFamily="18" charset="0"/>
              </a:rPr>
              <a:t>?) 12x12</a:t>
            </a:r>
          </a:p>
          <a:p>
            <a:r>
              <a:rPr lang="en-US" dirty="0">
                <a:latin typeface="Book Antiqua" pitchFamily="18" charset="0"/>
              </a:rPr>
              <a:t>According to the “</a:t>
            </a:r>
            <a:r>
              <a:rPr lang="en-US" b="1" dirty="0">
                <a:latin typeface="OldCentury" pitchFamily="2" charset="0"/>
              </a:rPr>
              <a:t>measure of a man</a:t>
            </a:r>
            <a:r>
              <a:rPr lang="en-US" dirty="0">
                <a:latin typeface="Book Antiqua" pitchFamily="18" charset="0"/>
              </a:rPr>
              <a:t>”</a:t>
            </a:r>
          </a:p>
          <a:p>
            <a:r>
              <a:rPr lang="en-US" dirty="0">
                <a:latin typeface="Book Antiqua" pitchFamily="18" charset="0"/>
              </a:rPr>
              <a:t>Indicates, in an apocalyptic way, </a:t>
            </a:r>
            <a:r>
              <a:rPr lang="en-US" b="1" dirty="0">
                <a:latin typeface="OldCentury" pitchFamily="2" charset="0"/>
              </a:rPr>
              <a:t>full security</a:t>
            </a:r>
            <a:r>
              <a:rPr lang="en-US" dirty="0">
                <a:latin typeface="Book Antiqua" pitchFamily="18" charset="0"/>
              </a:rPr>
              <a:t> for the people who dwell within its confines. Ultimate “</a:t>
            </a:r>
            <a:r>
              <a:rPr lang="en-US" b="1" dirty="0">
                <a:latin typeface="OldCentury" pitchFamily="2" charset="0"/>
              </a:rPr>
              <a:t>holy place</a:t>
            </a:r>
            <a:r>
              <a:rPr lang="en-US" dirty="0">
                <a:latin typeface="Book Antiqua" pitchFamily="18" charset="0"/>
              </a:rPr>
              <a:t>”</a:t>
            </a:r>
          </a:p>
        </p:txBody>
      </p:sp>
      <p:sp>
        <p:nvSpPr>
          <p:cNvPr id="4" name="Rectangle 3">
            <a:extLst>
              <a:ext uri="{FF2B5EF4-FFF2-40B4-BE49-F238E27FC236}">
                <a16:creationId xmlns:a16="http://schemas.microsoft.com/office/drawing/2014/main" id="{7EF2CC0E-C8E3-4E48-84DA-51696FEF606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411552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260"/>
            <a:ext cx="8229600" cy="769441"/>
          </a:xfrm>
          <a:solidFill>
            <a:schemeClr val="bg1"/>
          </a:solidFill>
        </p:spPr>
        <p:txBody>
          <a:bodyPr>
            <a:spAutoFit/>
          </a:bodyPr>
          <a:lstStyle/>
          <a:p>
            <a:r>
              <a:rPr lang="en-US" b="1" cap="small" dirty="0">
                <a:latin typeface="Elephant" pitchFamily="18" charset="0"/>
              </a:rPr>
              <a:t>The New Jerusalem</a:t>
            </a:r>
          </a:p>
        </p:txBody>
      </p:sp>
      <p:sp>
        <p:nvSpPr>
          <p:cNvPr id="3" name="Content Placeholder 2"/>
          <p:cNvSpPr>
            <a:spLocks noGrp="1"/>
          </p:cNvSpPr>
          <p:nvPr>
            <p:ph idx="1"/>
          </p:nvPr>
        </p:nvSpPr>
        <p:spPr>
          <a:xfrm>
            <a:off x="113122" y="1488957"/>
            <a:ext cx="8898903" cy="5262979"/>
          </a:xfrm>
          <a:solidFill>
            <a:schemeClr val="bg1"/>
          </a:solidFill>
        </p:spPr>
        <p:txBody>
          <a:bodyPr wrap="square">
            <a:spAutoFit/>
          </a:bodyPr>
          <a:lstStyle/>
          <a:p>
            <a:pPr>
              <a:spcBef>
                <a:spcPts val="0"/>
              </a:spcBef>
            </a:pPr>
            <a:r>
              <a:rPr lang="en-US" sz="2800" dirty="0">
                <a:latin typeface="Book Antiqua" panose="02040602050305030304" pitchFamily="18" charset="0"/>
              </a:rPr>
              <a:t>The glory described in Isaiah has been realized in the church on earth since the days of Pentecost.</a:t>
            </a:r>
            <a:br>
              <a:rPr lang="en-US" sz="2800" dirty="0">
                <a:latin typeface="Book Antiqua" panose="02040602050305030304" pitchFamily="18" charset="0"/>
              </a:rPr>
            </a:br>
            <a:r>
              <a:rPr lang="en-US" sz="2800" dirty="0">
                <a:latin typeface="Book Antiqua" panose="02040602050305030304" pitchFamily="18" charset="0"/>
              </a:rPr>
              <a:t>Isaiah 65:16, 17, 25 – These are f</a:t>
            </a:r>
            <a:r>
              <a:rPr lang="en-US" sz="2800" u="sng" dirty="0">
                <a:latin typeface="Book Antiqua" pitchFamily="18" charset="0"/>
              </a:rPr>
              <a:t>ulfilled in the reign of Christ</a:t>
            </a:r>
            <a:r>
              <a:rPr lang="en-US" sz="2800" dirty="0">
                <a:latin typeface="Book Antiqua" pitchFamily="18" charset="0"/>
              </a:rPr>
              <a:t>.</a:t>
            </a:r>
          </a:p>
          <a:p>
            <a:pPr>
              <a:spcBef>
                <a:spcPts val="0"/>
              </a:spcBef>
            </a:pPr>
            <a:r>
              <a:rPr lang="en-US" sz="2800" dirty="0">
                <a:latin typeface="Book Antiqua" pitchFamily="18" charset="0"/>
              </a:rPr>
              <a:t>The glory described in Revelation 21-22 will be realized when death is no more.</a:t>
            </a:r>
          </a:p>
          <a:p>
            <a:pPr lvl="1">
              <a:spcBef>
                <a:spcPts val="0"/>
              </a:spcBef>
            </a:pPr>
            <a:r>
              <a:rPr lang="en-US" b="1" dirty="0">
                <a:latin typeface="Book Antiqua" panose="02040602050305030304" pitchFamily="18" charset="0"/>
              </a:rPr>
              <a:t>2 Peter 3:7-13; Revelation 21</a:t>
            </a:r>
            <a:r>
              <a:rPr lang="en-US" dirty="0">
                <a:latin typeface="Book Antiqua" panose="02040602050305030304" pitchFamily="18" charset="0"/>
              </a:rPr>
              <a:t> – </a:t>
            </a:r>
            <a:r>
              <a:rPr lang="en-US" b="1" u="sng" dirty="0">
                <a:latin typeface="Book Antiqua" panose="02040602050305030304" pitchFamily="18" charset="0"/>
              </a:rPr>
              <a:t>This new order is beyond the Judgment</a:t>
            </a:r>
            <a:r>
              <a:rPr lang="en-US" b="1" dirty="0">
                <a:latin typeface="Book Antiqua" panose="02040602050305030304" pitchFamily="18" charset="0"/>
              </a:rPr>
              <a:t>.</a:t>
            </a:r>
          </a:p>
          <a:p>
            <a:pPr lvl="1">
              <a:spcBef>
                <a:spcPts val="0"/>
              </a:spcBef>
            </a:pPr>
            <a:r>
              <a:rPr lang="en-US" dirty="0">
                <a:latin typeface="Book Antiqua" pitchFamily="18" charset="0"/>
              </a:rPr>
              <a:t>The devil is defeated. This new heaven and earth will be clean and undefiled for the permanent dwelling place of those who have overcome the wiles of the devil during their lifetime.</a:t>
            </a:r>
          </a:p>
        </p:txBody>
      </p:sp>
      <p:sp>
        <p:nvSpPr>
          <p:cNvPr id="4" name="Rectangle 3">
            <a:extLst>
              <a:ext uri="{FF2B5EF4-FFF2-40B4-BE49-F238E27FC236}">
                <a16:creationId xmlns:a16="http://schemas.microsoft.com/office/drawing/2014/main" id="{F93AEBB1-A033-45D6-83B3-2C7BCD06A23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35020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1)">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02" y="443944"/>
            <a:ext cx="8917649" cy="1292662"/>
          </a:xfrm>
          <a:solidFill>
            <a:schemeClr val="bg1"/>
          </a:solidFill>
          <a:ln w="38100">
            <a:noFill/>
          </a:ln>
        </p:spPr>
        <p:txBody>
          <a:bodyPr wrap="square">
            <a:spAutoFit/>
          </a:bodyPr>
          <a:lstStyle/>
          <a:p>
            <a:r>
              <a:rPr lang="en-US" sz="3900" b="1" cap="small" dirty="0">
                <a:latin typeface="OldCentury" pitchFamily="2" charset="0"/>
              </a:rPr>
              <a:t>Revelation 21:9</a:t>
            </a:r>
            <a:br>
              <a:rPr lang="en-US" sz="3900" b="1" cap="small" dirty="0">
                <a:latin typeface="OldCentury" pitchFamily="2" charset="0"/>
              </a:rPr>
            </a:br>
            <a:r>
              <a:rPr lang="en-US" sz="3900" b="1" cap="small" dirty="0">
                <a:latin typeface="OldCentury" pitchFamily="2" charset="0"/>
              </a:rPr>
              <a:t>The Bride, A Marriage That Will Never Fail</a:t>
            </a:r>
          </a:p>
        </p:txBody>
      </p:sp>
      <p:pic>
        <p:nvPicPr>
          <p:cNvPr id="3" name="Content Placeholder 3"/>
          <p:cNvPicPr>
            <a:picLocks noChangeAspect="1" noChangeArrowheads="1"/>
          </p:cNvPicPr>
          <p:nvPr/>
        </p:nvPicPr>
        <p:blipFill>
          <a:blip r:embed="rId2"/>
          <a:srcRect/>
          <a:stretch>
            <a:fillRect/>
          </a:stretch>
        </p:blipFill>
        <p:spPr bwMode="auto">
          <a:xfrm>
            <a:off x="781051" y="1775520"/>
            <a:ext cx="7743824" cy="5151438"/>
          </a:xfrm>
          <a:prstGeom prst="rect">
            <a:avLst/>
          </a:prstGeom>
          <a:noFill/>
          <a:ln w="9525">
            <a:noFill/>
            <a:miter lim="800000"/>
            <a:headEnd/>
            <a:tailEnd/>
          </a:ln>
        </p:spPr>
      </p:pic>
      <p:sp>
        <p:nvSpPr>
          <p:cNvPr id="4" name="TextBox 3"/>
          <p:cNvSpPr txBox="1"/>
          <p:nvPr/>
        </p:nvSpPr>
        <p:spPr>
          <a:xfrm>
            <a:off x="1667367" y="2043271"/>
            <a:ext cx="5876925"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there came one of the seven angels who had the seven bowls, who were laden with the seven last plagues; and he spake with me, saying, </a:t>
            </a:r>
            <a:r>
              <a:rPr lang="en-US" sz="3200" b="1" i="1" u="sng" dirty="0">
                <a:latin typeface="Book Antiqua" pitchFamily="18" charset="0"/>
              </a:rPr>
              <a:t>Come hither, I will show thee the bride, the wife of the Lamb</a:t>
            </a:r>
            <a:r>
              <a:rPr lang="en-US" sz="3200" i="1" dirty="0">
                <a:latin typeface="Book Antiqua" pitchFamily="18" charset="0"/>
              </a:rPr>
              <a:t>.”</a:t>
            </a:r>
          </a:p>
        </p:txBody>
      </p:sp>
      <p:sp>
        <p:nvSpPr>
          <p:cNvPr id="5" name="Rectangle 4">
            <a:extLst>
              <a:ext uri="{FF2B5EF4-FFF2-40B4-BE49-F238E27FC236}">
                <a16:creationId xmlns:a16="http://schemas.microsoft.com/office/drawing/2014/main" id="{AA2AB21A-B76D-4634-93F6-F40332E5498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
        <p:nvSpPr>
          <p:cNvPr id="6" name="Speech Bubble: Rectangle with Corners Rounded 5">
            <a:extLst>
              <a:ext uri="{FF2B5EF4-FFF2-40B4-BE49-F238E27FC236}">
                <a16:creationId xmlns:a16="http://schemas.microsoft.com/office/drawing/2014/main" id="{B273A05D-9B7F-45DC-8A33-43AEB6F5AF38}"/>
              </a:ext>
            </a:extLst>
          </p:cNvPr>
          <p:cNvSpPr/>
          <p:nvPr/>
        </p:nvSpPr>
        <p:spPr>
          <a:xfrm>
            <a:off x="103803" y="3693883"/>
            <a:ext cx="1687290" cy="1328023"/>
          </a:xfrm>
          <a:prstGeom prst="wedgeRoundRectCallout">
            <a:avLst>
              <a:gd name="adj1" fmla="val 68532"/>
              <a:gd name="adj2" fmla="val 53433"/>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defRPr/>
            </a:pPr>
            <a:r>
              <a:rPr lang="en-US" dirty="0">
                <a:solidFill>
                  <a:prstClr val="white"/>
                </a:solidFill>
                <a:latin typeface="Times New Roman" panose="02020603050405020304" pitchFamily="18" charset="0"/>
              </a:rPr>
              <a:t>Revelation 19:7-8</a:t>
            </a:r>
          </a:p>
          <a:p>
            <a:pPr algn="ctr">
              <a:defRPr/>
            </a:pPr>
            <a:r>
              <a:rPr lang="en-US" dirty="0">
                <a:solidFill>
                  <a:prstClr val="white"/>
                </a:solidFill>
                <a:latin typeface="Times New Roman" panose="02020603050405020304" pitchFamily="18" charset="0"/>
              </a:rPr>
              <a:t>cf. Revelation 17:1</a:t>
            </a:r>
          </a:p>
        </p:txBody>
      </p:sp>
    </p:spTree>
    <p:extLst>
      <p:ext uri="{BB962C8B-B14F-4D97-AF65-F5344CB8AC3E}">
        <p14:creationId xmlns:p14="http://schemas.microsoft.com/office/powerpoint/2010/main" val="22973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30543"/>
            <a:ext cx="8210550" cy="1138773"/>
          </a:xfrm>
          <a:solidFill>
            <a:schemeClr val="bg1"/>
          </a:solidFill>
          <a:ln w="38100">
            <a:noFill/>
          </a:ln>
        </p:spPr>
        <p:txBody>
          <a:bodyPr>
            <a:spAutoFit/>
          </a:bodyPr>
          <a:lstStyle/>
          <a:p>
            <a:r>
              <a:rPr lang="en-US" sz="3600" b="1" cap="small" dirty="0">
                <a:latin typeface="OldCentury" pitchFamily="2" charset="0"/>
              </a:rPr>
              <a:t>Revelation 21:10</a:t>
            </a:r>
            <a:br>
              <a:rPr lang="en-US" sz="3600" b="1" cap="small" dirty="0">
                <a:latin typeface="OldCentury" pitchFamily="2" charset="0"/>
              </a:rPr>
            </a:br>
            <a:r>
              <a:rPr lang="en-US" sz="3200" b="1" cap="small" dirty="0">
                <a:latin typeface="OldCentury" pitchFamily="2" charset="0"/>
              </a:rPr>
              <a:t>The City: Walls That Will Never Fall</a:t>
            </a:r>
            <a:endParaRPr lang="en-US" sz="3600" b="1" cap="small" dirty="0">
              <a:latin typeface="OldCentury" pitchFamily="2" charset="0"/>
            </a:endParaRPr>
          </a:p>
        </p:txBody>
      </p:sp>
      <p:pic>
        <p:nvPicPr>
          <p:cNvPr id="3" name="Content Placeholder 3"/>
          <p:cNvPicPr>
            <a:picLocks noChangeAspect="1" noChangeArrowheads="1"/>
          </p:cNvPicPr>
          <p:nvPr/>
        </p:nvPicPr>
        <p:blipFill>
          <a:blip r:embed="rId2"/>
          <a:srcRect/>
          <a:stretch>
            <a:fillRect/>
          </a:stretch>
        </p:blipFill>
        <p:spPr bwMode="auto">
          <a:xfrm>
            <a:off x="1066800" y="1600200"/>
            <a:ext cx="6858000" cy="5029200"/>
          </a:xfrm>
          <a:prstGeom prst="rect">
            <a:avLst/>
          </a:prstGeom>
          <a:noFill/>
          <a:ln w="9525">
            <a:noFill/>
            <a:miter lim="800000"/>
            <a:headEnd/>
            <a:tailEnd/>
          </a:ln>
        </p:spPr>
      </p:pic>
      <p:sp>
        <p:nvSpPr>
          <p:cNvPr id="4" name="TextBox 3"/>
          <p:cNvSpPr txBox="1"/>
          <p:nvPr/>
        </p:nvSpPr>
        <p:spPr>
          <a:xfrm>
            <a:off x="1895965" y="2037483"/>
            <a:ext cx="5105400" cy="3046988"/>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he carried me away in the Spirit to a mountain great and high, and showed me </a:t>
            </a:r>
            <a:r>
              <a:rPr lang="en-US" sz="3200" b="1" i="1" u="sng" dirty="0">
                <a:latin typeface="Book Antiqua" pitchFamily="18" charset="0"/>
              </a:rPr>
              <a:t>the holy city Jerusalem</a:t>
            </a:r>
            <a:r>
              <a:rPr lang="en-US" sz="3200" b="1" i="1" dirty="0">
                <a:latin typeface="Book Antiqua" pitchFamily="18" charset="0"/>
              </a:rPr>
              <a:t>, coming down out of heaven from God</a:t>
            </a:r>
            <a:r>
              <a:rPr lang="en-US" sz="3200" i="1" dirty="0">
                <a:latin typeface="Book Antiqua" pitchFamily="18" charset="0"/>
              </a:rPr>
              <a:t>,”</a:t>
            </a:r>
          </a:p>
        </p:txBody>
      </p:sp>
      <p:sp>
        <p:nvSpPr>
          <p:cNvPr id="5" name="Rectangle 4">
            <a:extLst>
              <a:ext uri="{FF2B5EF4-FFF2-40B4-BE49-F238E27FC236}">
                <a16:creationId xmlns:a16="http://schemas.microsoft.com/office/drawing/2014/main" id="{64351574-52DA-4237-A7EF-EF5E531717E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12000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2"/>
            <a:ext cx="8229600" cy="792162"/>
          </a:xfrm>
          <a:solidFill>
            <a:schemeClr val="bg1"/>
          </a:solidFill>
        </p:spPr>
        <p:txBody>
          <a:bodyPr>
            <a:spAutoFit/>
          </a:bodyPr>
          <a:lstStyle/>
          <a:p>
            <a:r>
              <a:rPr lang="en-US" b="1" cap="small" dirty="0">
                <a:latin typeface="Elephant" pitchFamily="18" charset="0"/>
              </a:rPr>
              <a:t>John’s Vision</a:t>
            </a:r>
          </a:p>
        </p:txBody>
      </p:sp>
      <p:sp>
        <p:nvSpPr>
          <p:cNvPr id="3" name="Content Placeholder 2"/>
          <p:cNvSpPr>
            <a:spLocks noGrp="1"/>
          </p:cNvSpPr>
          <p:nvPr>
            <p:ph idx="1"/>
          </p:nvPr>
        </p:nvSpPr>
        <p:spPr>
          <a:xfrm>
            <a:off x="113121" y="1266042"/>
            <a:ext cx="8880049" cy="5509200"/>
          </a:xfrm>
          <a:solidFill>
            <a:schemeClr val="bg1"/>
          </a:solidFill>
        </p:spPr>
        <p:txBody>
          <a:bodyPr wrap="square">
            <a:spAutoFit/>
          </a:bodyPr>
          <a:lstStyle/>
          <a:p>
            <a:pPr>
              <a:spcBef>
                <a:spcPts val="0"/>
              </a:spcBef>
            </a:pPr>
            <a:r>
              <a:rPr lang="en-US" dirty="0">
                <a:latin typeface="Book Antiqua" panose="02040602050305030304" pitchFamily="18" charset="0"/>
              </a:rPr>
              <a:t>One of the </a:t>
            </a:r>
            <a:r>
              <a:rPr lang="en-US" b="1" dirty="0">
                <a:latin typeface="Book Antiqua" panose="02040602050305030304" pitchFamily="18" charset="0"/>
              </a:rPr>
              <a:t>seven angels</a:t>
            </a:r>
            <a:r>
              <a:rPr lang="en-US" dirty="0">
                <a:latin typeface="Book Antiqua" pitchFamily="18" charset="0"/>
              </a:rPr>
              <a:t>, who has the seven vials of the last plagues, talked with John</a:t>
            </a:r>
          </a:p>
          <a:p>
            <a:pPr>
              <a:spcBef>
                <a:spcPts val="0"/>
              </a:spcBef>
            </a:pPr>
            <a:r>
              <a:rPr lang="en-US" dirty="0">
                <a:latin typeface="Book Antiqua" pitchFamily="18" charset="0"/>
              </a:rPr>
              <a:t>He is taken “</a:t>
            </a:r>
            <a:r>
              <a:rPr lang="en-US" b="1" dirty="0">
                <a:latin typeface="Book Antiqua" panose="02040602050305030304" pitchFamily="18" charset="0"/>
              </a:rPr>
              <a:t>in the Spirit</a:t>
            </a:r>
            <a:r>
              <a:rPr lang="en-US" dirty="0">
                <a:latin typeface="Book Antiqua" pitchFamily="18" charset="0"/>
              </a:rPr>
              <a:t>” up to a high mountain</a:t>
            </a:r>
          </a:p>
          <a:p>
            <a:pPr>
              <a:spcBef>
                <a:spcPts val="0"/>
              </a:spcBef>
            </a:pPr>
            <a:r>
              <a:rPr lang="en-US" dirty="0">
                <a:latin typeface="Book Antiqua" pitchFamily="18" charset="0"/>
              </a:rPr>
              <a:t>From that </a:t>
            </a:r>
            <a:r>
              <a:rPr lang="en-US" b="1" dirty="0">
                <a:latin typeface="Book Antiqua" panose="02040602050305030304" pitchFamily="18" charset="0"/>
              </a:rPr>
              <a:t>vantage point </a:t>
            </a:r>
            <a:r>
              <a:rPr lang="en-US" dirty="0">
                <a:latin typeface="Book Antiqua" pitchFamily="18" charset="0"/>
              </a:rPr>
              <a:t>he is allowed to </a:t>
            </a:r>
            <a:r>
              <a:rPr lang="en-US" b="1" dirty="0">
                <a:latin typeface="Book Antiqua" panose="02040602050305030304" pitchFamily="18" charset="0"/>
              </a:rPr>
              <a:t>survey</a:t>
            </a:r>
            <a:r>
              <a:rPr lang="en-US" dirty="0">
                <a:latin typeface="Book Antiqua" pitchFamily="18" charset="0"/>
              </a:rPr>
              <a:t> the holy city.</a:t>
            </a:r>
          </a:p>
          <a:p>
            <a:pPr>
              <a:spcBef>
                <a:spcPts val="0"/>
              </a:spcBef>
            </a:pPr>
            <a:r>
              <a:rPr lang="en-US" dirty="0">
                <a:latin typeface="Book Antiqua" pitchFamily="18" charset="0"/>
              </a:rPr>
              <a:t>He is going to see a detailed vision of the “</a:t>
            </a:r>
            <a:r>
              <a:rPr lang="en-US" b="1" dirty="0">
                <a:latin typeface="Book Antiqua" panose="02040602050305030304" pitchFamily="18" charset="0"/>
              </a:rPr>
              <a:t>Lamb</a:t>
            </a:r>
            <a:r>
              <a:rPr lang="en-US" dirty="0">
                <a:latin typeface="Book Antiqua" panose="02040602050305030304" pitchFamily="18" charset="0"/>
              </a:rPr>
              <a:t>’</a:t>
            </a:r>
            <a:r>
              <a:rPr lang="en-US" b="1" dirty="0">
                <a:latin typeface="Book Antiqua" panose="02040602050305030304" pitchFamily="18" charset="0"/>
              </a:rPr>
              <a:t>s bride</a:t>
            </a:r>
            <a:r>
              <a:rPr lang="en-US" dirty="0">
                <a:latin typeface="Book Antiqua" panose="02040602050305030304" pitchFamily="18" charset="0"/>
              </a:rPr>
              <a:t>” </a:t>
            </a:r>
            <a:r>
              <a:rPr lang="en-US" b="1" dirty="0">
                <a:latin typeface="Book Antiqua" panose="02040602050305030304" pitchFamily="18" charset="0"/>
              </a:rPr>
              <a:t>(Ephesians 5:22-33)</a:t>
            </a:r>
          </a:p>
          <a:p>
            <a:pPr>
              <a:spcBef>
                <a:spcPts val="0"/>
              </a:spcBef>
            </a:pPr>
            <a:r>
              <a:rPr lang="en-US" dirty="0">
                <a:latin typeface="Book Antiqua" pitchFamily="18" charset="0"/>
              </a:rPr>
              <a:t>It is a city descending from the </a:t>
            </a:r>
            <a:r>
              <a:rPr lang="en-US" b="1" dirty="0">
                <a:latin typeface="Book Antiqua" panose="02040602050305030304" pitchFamily="18" charset="0"/>
              </a:rPr>
              <a:t>presence of God.</a:t>
            </a:r>
          </a:p>
          <a:p>
            <a:pPr>
              <a:spcBef>
                <a:spcPts val="0"/>
              </a:spcBef>
            </a:pPr>
            <a:r>
              <a:rPr lang="en-US" dirty="0">
                <a:latin typeface="Book Antiqua" pitchFamily="18" charset="0"/>
              </a:rPr>
              <a:t>This in its </a:t>
            </a:r>
            <a:r>
              <a:rPr lang="en-US" b="1" dirty="0">
                <a:latin typeface="Book Antiqua" panose="02040602050305030304" pitchFamily="18" charset="0"/>
              </a:rPr>
              <a:t>glorified</a:t>
            </a:r>
            <a:r>
              <a:rPr lang="en-US" dirty="0">
                <a:latin typeface="Book Antiqua" pitchFamily="18" charset="0"/>
              </a:rPr>
              <a:t> and </a:t>
            </a:r>
            <a:r>
              <a:rPr lang="en-US" b="1" dirty="0">
                <a:latin typeface="Book Antiqua" panose="02040602050305030304" pitchFamily="18" charset="0"/>
              </a:rPr>
              <a:t>heavenly</a:t>
            </a:r>
            <a:r>
              <a:rPr lang="en-US" dirty="0">
                <a:latin typeface="Book Antiqua" pitchFamily="18" charset="0"/>
              </a:rPr>
              <a:t> form</a:t>
            </a:r>
          </a:p>
        </p:txBody>
      </p:sp>
      <p:sp>
        <p:nvSpPr>
          <p:cNvPr id="4" name="Rectangle 3">
            <a:extLst>
              <a:ext uri="{FF2B5EF4-FFF2-40B4-BE49-F238E27FC236}">
                <a16:creationId xmlns:a16="http://schemas.microsoft.com/office/drawing/2014/main" id="{9DBE801B-557D-4C2B-B55C-292D6B12BBA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95093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9"/>
            <a:ext cx="8229600" cy="769441"/>
          </a:xfrm>
          <a:solidFill>
            <a:schemeClr val="bg1"/>
          </a:solidFill>
          <a:ln w="38100">
            <a:noFill/>
          </a:ln>
        </p:spPr>
        <p:txBody>
          <a:bodyPr>
            <a:spAutoFit/>
          </a:bodyPr>
          <a:lstStyle/>
          <a:p>
            <a:r>
              <a:rPr lang="en-US" b="1" cap="small" dirty="0">
                <a:latin typeface="OldCentury" pitchFamily="2" charset="0"/>
              </a:rPr>
              <a:t>Revelation 21:11</a:t>
            </a:r>
          </a:p>
        </p:txBody>
      </p:sp>
      <p:pic>
        <p:nvPicPr>
          <p:cNvPr id="3" name="Content Placeholder 3"/>
          <p:cNvPicPr>
            <a:picLocks noChangeAspect="1" noChangeArrowheads="1"/>
          </p:cNvPicPr>
          <p:nvPr/>
        </p:nvPicPr>
        <p:blipFill>
          <a:blip r:embed="rId2"/>
          <a:srcRect/>
          <a:stretch>
            <a:fillRect/>
          </a:stretch>
        </p:blipFill>
        <p:spPr bwMode="auto">
          <a:xfrm>
            <a:off x="1066800" y="1781176"/>
            <a:ext cx="6858000" cy="4848225"/>
          </a:xfrm>
          <a:prstGeom prst="rect">
            <a:avLst/>
          </a:prstGeom>
          <a:noFill/>
          <a:ln w="9525">
            <a:noFill/>
            <a:miter lim="800000"/>
            <a:headEnd/>
            <a:tailEnd/>
          </a:ln>
        </p:spPr>
      </p:pic>
      <p:sp>
        <p:nvSpPr>
          <p:cNvPr id="4" name="TextBox 3"/>
          <p:cNvSpPr txBox="1"/>
          <p:nvPr/>
        </p:nvSpPr>
        <p:spPr>
          <a:xfrm>
            <a:off x="1888472" y="2228852"/>
            <a:ext cx="5105400" cy="2554545"/>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having the glory of God: her light was like unto a stone most precious, as it were a jasper stone, clear as crystal</a:t>
            </a:r>
            <a:r>
              <a:rPr lang="en-US" sz="3200" i="1" dirty="0">
                <a:latin typeface="Book Antiqua" pitchFamily="18" charset="0"/>
              </a:rPr>
              <a:t>:”</a:t>
            </a:r>
          </a:p>
        </p:txBody>
      </p:sp>
      <p:sp>
        <p:nvSpPr>
          <p:cNvPr id="5" name="Rectangle 4">
            <a:extLst>
              <a:ext uri="{FF2B5EF4-FFF2-40B4-BE49-F238E27FC236}">
                <a16:creationId xmlns:a16="http://schemas.microsoft.com/office/drawing/2014/main" id="{C0DED235-B6F5-4256-8400-1E8EE329274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2331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523"/>
            <a:ext cx="8229600" cy="769441"/>
          </a:xfrm>
          <a:solidFill>
            <a:schemeClr val="bg1"/>
          </a:solidFill>
          <a:ln w="38100">
            <a:noFill/>
          </a:ln>
        </p:spPr>
        <p:txBody>
          <a:bodyPr>
            <a:spAutoFit/>
          </a:bodyPr>
          <a:lstStyle/>
          <a:p>
            <a:r>
              <a:rPr lang="en-US" b="1" cap="small" dirty="0">
                <a:latin typeface="OldCentury" pitchFamily="2" charset="0"/>
              </a:rPr>
              <a:t>Revelation 21:12</a:t>
            </a:r>
          </a:p>
        </p:txBody>
      </p:sp>
      <p:pic>
        <p:nvPicPr>
          <p:cNvPr id="3" name="Content Placeholder 3"/>
          <p:cNvPicPr>
            <a:picLocks noChangeAspect="1" noChangeArrowheads="1"/>
          </p:cNvPicPr>
          <p:nvPr/>
        </p:nvPicPr>
        <p:blipFill>
          <a:blip r:embed="rId2"/>
          <a:srcRect/>
          <a:stretch>
            <a:fillRect/>
          </a:stretch>
        </p:blipFill>
        <p:spPr bwMode="auto">
          <a:xfrm>
            <a:off x="990600" y="1609725"/>
            <a:ext cx="7162800" cy="5029200"/>
          </a:xfrm>
          <a:prstGeom prst="rect">
            <a:avLst/>
          </a:prstGeom>
          <a:noFill/>
          <a:ln w="9525">
            <a:noFill/>
            <a:miter lim="800000"/>
            <a:headEnd/>
            <a:tailEnd/>
          </a:ln>
        </p:spPr>
      </p:pic>
      <p:sp>
        <p:nvSpPr>
          <p:cNvPr id="4" name="TextBox 3"/>
          <p:cNvSpPr txBox="1"/>
          <p:nvPr/>
        </p:nvSpPr>
        <p:spPr>
          <a:xfrm>
            <a:off x="1810142" y="1839305"/>
            <a:ext cx="5448300" cy="3539430"/>
          </a:xfrm>
          <a:prstGeom prst="rect">
            <a:avLst/>
          </a:prstGeom>
          <a:noFill/>
        </p:spPr>
        <p:txBody>
          <a:bodyPr wrap="square" rtlCol="0">
            <a:spAutoFit/>
          </a:bodyPr>
          <a:lstStyle/>
          <a:p>
            <a:pPr algn="ctr"/>
            <a:r>
              <a:rPr lang="en-US" sz="3200" i="1" dirty="0">
                <a:latin typeface="Book Antiqua" pitchFamily="18" charset="0"/>
              </a:rPr>
              <a:t>“</a:t>
            </a:r>
            <a:r>
              <a:rPr lang="en-US" sz="3200" b="1" i="1" u="sng" dirty="0">
                <a:latin typeface="Book Antiqua" pitchFamily="18" charset="0"/>
              </a:rPr>
              <a:t>having a wall great and high</a:t>
            </a:r>
            <a:r>
              <a:rPr lang="en-US" sz="3200" b="1" i="1" dirty="0">
                <a:latin typeface="Book Antiqua" pitchFamily="18" charset="0"/>
              </a:rPr>
              <a:t>; having twelve gates, and at the gates twelve angels; and names written thereon, which are (the names) of the twelve tribes of the children of Israel</a:t>
            </a:r>
            <a:r>
              <a:rPr lang="en-US" sz="3200" i="1" dirty="0">
                <a:latin typeface="Book Antiqua" pitchFamily="18" charset="0"/>
              </a:rPr>
              <a:t>:”</a:t>
            </a:r>
          </a:p>
        </p:txBody>
      </p:sp>
      <p:sp>
        <p:nvSpPr>
          <p:cNvPr id="5" name="Rectangle 4">
            <a:extLst>
              <a:ext uri="{FF2B5EF4-FFF2-40B4-BE49-F238E27FC236}">
                <a16:creationId xmlns:a16="http://schemas.microsoft.com/office/drawing/2014/main" id="{D2E17D9C-82A9-48D6-9351-406C82F7139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140485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91"/>
            <a:ext cx="8229600" cy="792162"/>
          </a:xfrm>
          <a:solidFill>
            <a:schemeClr val="bg1"/>
          </a:solidFill>
        </p:spPr>
        <p:txBody>
          <a:bodyPr>
            <a:spAutoFit/>
          </a:bodyPr>
          <a:lstStyle/>
          <a:p>
            <a:r>
              <a:rPr lang="en-US" b="1" cap="small" dirty="0">
                <a:latin typeface="Elephant" pitchFamily="18" charset="0"/>
              </a:rPr>
              <a:t>Description of the City</a:t>
            </a:r>
          </a:p>
        </p:txBody>
      </p:sp>
      <p:sp>
        <p:nvSpPr>
          <p:cNvPr id="3" name="Content Placeholder 2"/>
          <p:cNvSpPr>
            <a:spLocks noGrp="1"/>
          </p:cNvSpPr>
          <p:nvPr>
            <p:ph idx="1"/>
          </p:nvPr>
        </p:nvSpPr>
        <p:spPr>
          <a:xfrm>
            <a:off x="457200" y="1371602"/>
            <a:ext cx="8229600" cy="5016758"/>
          </a:xfrm>
          <a:solidFill>
            <a:schemeClr val="bg1"/>
          </a:solidFill>
        </p:spPr>
        <p:txBody>
          <a:bodyPr>
            <a:spAutoFit/>
          </a:bodyPr>
          <a:lstStyle/>
          <a:p>
            <a:r>
              <a:rPr lang="en-US" dirty="0">
                <a:latin typeface="Book Antiqua" panose="02040602050305030304" pitchFamily="18" charset="0"/>
              </a:rPr>
              <a:t>Having the “</a:t>
            </a:r>
            <a:r>
              <a:rPr lang="en-US" b="1" dirty="0">
                <a:latin typeface="Book Antiqua" panose="02040602050305030304" pitchFamily="18" charset="0"/>
              </a:rPr>
              <a:t>glory of God</a:t>
            </a:r>
            <a:r>
              <a:rPr lang="en-US" dirty="0">
                <a:latin typeface="Book Antiqua" pitchFamily="18" charset="0"/>
              </a:rPr>
              <a:t>”</a:t>
            </a:r>
          </a:p>
          <a:p>
            <a:r>
              <a:rPr lang="en-US" dirty="0">
                <a:latin typeface="Book Antiqua" pitchFamily="18" charset="0"/>
              </a:rPr>
              <a:t>Light was likened unto a “</a:t>
            </a:r>
            <a:r>
              <a:rPr lang="en-US" b="1" dirty="0">
                <a:latin typeface="Book Antiqua" panose="02040602050305030304" pitchFamily="18" charset="0"/>
              </a:rPr>
              <a:t>jasper stone</a:t>
            </a:r>
            <a:r>
              <a:rPr lang="en-US" dirty="0">
                <a:latin typeface="Book Antiqua" pitchFamily="18" charset="0"/>
              </a:rPr>
              <a:t>” (</a:t>
            </a:r>
            <a:r>
              <a:rPr lang="en-US" b="1" dirty="0">
                <a:latin typeface="Book Antiqua" panose="02040602050305030304" pitchFamily="18" charset="0"/>
              </a:rPr>
              <a:t>4:3</a:t>
            </a:r>
            <a:r>
              <a:rPr lang="en-US" dirty="0">
                <a:latin typeface="Book Antiqua" pitchFamily="18" charset="0"/>
              </a:rPr>
              <a:t>)</a:t>
            </a:r>
          </a:p>
          <a:p>
            <a:r>
              <a:rPr lang="en-US" dirty="0">
                <a:latin typeface="Book Antiqua" pitchFamily="18" charset="0"/>
              </a:rPr>
              <a:t>Clear as </a:t>
            </a:r>
            <a:r>
              <a:rPr lang="en-US" b="1" dirty="0">
                <a:latin typeface="Book Antiqua" panose="02040602050305030304" pitchFamily="18" charset="0"/>
              </a:rPr>
              <a:t>crystal</a:t>
            </a:r>
          </a:p>
          <a:p>
            <a:r>
              <a:rPr lang="en-US" dirty="0">
                <a:latin typeface="Book Antiqua" pitchFamily="18" charset="0"/>
              </a:rPr>
              <a:t>Most scholars conclude this is like a </a:t>
            </a:r>
            <a:r>
              <a:rPr lang="en-US" b="1" dirty="0">
                <a:latin typeface="Book Antiqua" panose="02040602050305030304" pitchFamily="18" charset="0"/>
              </a:rPr>
              <a:t>diamond</a:t>
            </a:r>
          </a:p>
          <a:p>
            <a:r>
              <a:rPr lang="en-US" dirty="0">
                <a:latin typeface="Book Antiqua" pitchFamily="18" charset="0"/>
              </a:rPr>
              <a:t>The beauty and grandeur of the city </a:t>
            </a:r>
            <a:r>
              <a:rPr lang="en-US" b="1" dirty="0">
                <a:latin typeface="Book Antiqua" panose="02040602050305030304" pitchFamily="18" charset="0"/>
              </a:rPr>
              <a:t>reflect</a:t>
            </a:r>
            <a:r>
              <a:rPr lang="en-US" dirty="0">
                <a:latin typeface="Book Antiqua" pitchFamily="18" charset="0"/>
              </a:rPr>
              <a:t> the glory of God</a:t>
            </a:r>
          </a:p>
          <a:p>
            <a:r>
              <a:rPr lang="en-US" b="1" dirty="0">
                <a:latin typeface="Book Antiqua" panose="02040602050305030304" pitchFamily="18" charset="0"/>
              </a:rPr>
              <a:t>Brilliant light is pure and perfect </a:t>
            </a:r>
            <a:r>
              <a:rPr lang="en-US" dirty="0">
                <a:latin typeface="Book Antiqua" pitchFamily="18" charset="0"/>
              </a:rPr>
              <a:t>(</a:t>
            </a:r>
            <a:r>
              <a:rPr lang="en-US" b="1" dirty="0">
                <a:latin typeface="Book Antiqua" panose="02040602050305030304" pitchFamily="18" charset="0"/>
              </a:rPr>
              <a:t>22:5</a:t>
            </a:r>
            <a:r>
              <a:rPr lang="en-US" dirty="0">
                <a:latin typeface="Book Antiqua" pitchFamily="18" charset="0"/>
              </a:rPr>
              <a:t>)</a:t>
            </a:r>
          </a:p>
        </p:txBody>
      </p:sp>
      <p:sp>
        <p:nvSpPr>
          <p:cNvPr id="4" name="Rectangle 3">
            <a:extLst>
              <a:ext uri="{FF2B5EF4-FFF2-40B4-BE49-F238E27FC236}">
                <a16:creationId xmlns:a16="http://schemas.microsoft.com/office/drawing/2014/main" id="{89B557D9-D55C-4406-994E-92481A0BAEB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21</a:t>
            </a:r>
          </a:p>
        </p:txBody>
      </p:sp>
    </p:spTree>
    <p:extLst>
      <p:ext uri="{BB962C8B-B14F-4D97-AF65-F5344CB8AC3E}">
        <p14:creationId xmlns:p14="http://schemas.microsoft.com/office/powerpoint/2010/main" val="23493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1106</Words>
  <Application>Microsoft Office PowerPoint</Application>
  <PresentationFormat>On-screen Show (4:3)</PresentationFormat>
  <Paragraphs>105</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Book Antiqua</vt:lpstr>
      <vt:lpstr>Calibri</vt:lpstr>
      <vt:lpstr>Corbel</vt:lpstr>
      <vt:lpstr>Elephant</vt:lpstr>
      <vt:lpstr>Georgia</vt:lpstr>
      <vt:lpstr>OldCentury</vt:lpstr>
      <vt:lpstr>Times New Roman</vt:lpstr>
      <vt:lpstr>1_Office Theme</vt:lpstr>
      <vt:lpstr>1_Depth</vt:lpstr>
      <vt:lpstr>A Study Of  The Book Of Revelation</vt:lpstr>
      <vt:lpstr>The Book of Revelation: Chapter 21</vt:lpstr>
      <vt:lpstr>The New Jerusalem</vt:lpstr>
      <vt:lpstr>Revelation 21:9 The Bride, A Marriage That Will Never Fail</vt:lpstr>
      <vt:lpstr>Revelation 21:10 The City: Walls That Will Never Fall</vt:lpstr>
      <vt:lpstr>John’s Vision</vt:lpstr>
      <vt:lpstr>Revelation 21:11</vt:lpstr>
      <vt:lpstr>Revelation 21:12</vt:lpstr>
      <vt:lpstr>Description of the City</vt:lpstr>
      <vt:lpstr>Description of the City</vt:lpstr>
      <vt:lpstr>Revelation 21:13</vt:lpstr>
      <vt:lpstr>Revelation 21:14</vt:lpstr>
      <vt:lpstr>Entrance of the City</vt:lpstr>
      <vt:lpstr>Entrance of the City</vt:lpstr>
      <vt:lpstr>Foundations of the City</vt:lpstr>
      <vt:lpstr>Revelation 21:15</vt:lpstr>
      <vt:lpstr>Revelation 21:16</vt:lpstr>
      <vt:lpstr>Revelation 21:17</vt:lpstr>
      <vt:lpstr>Measuring the City</vt:lpstr>
      <vt:lpstr>Measuring the 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4</cp:revision>
  <cp:lastPrinted>2021-10-23T21:59:34Z</cp:lastPrinted>
  <dcterms:created xsi:type="dcterms:W3CDTF">2021-10-17T14:22:47Z</dcterms:created>
  <dcterms:modified xsi:type="dcterms:W3CDTF">2021-10-23T21:59:36Z</dcterms:modified>
</cp:coreProperties>
</file>